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66" r:id="rId3"/>
    <p:sldId id="257" r:id="rId4"/>
    <p:sldId id="258" r:id="rId5"/>
    <p:sldId id="259" r:id="rId6"/>
    <p:sldId id="260" r:id="rId7"/>
    <p:sldId id="261" r:id="rId8"/>
    <p:sldId id="262" r:id="rId9"/>
    <p:sldId id="263" r:id="rId10"/>
    <p:sldId id="264" r:id="rId11"/>
    <p:sldId id="265"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012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834008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351490" y="0"/>
            <a:ext cx="9322420" cy="8229600"/>
          </a:xfrm>
          <a:prstGeom prst="rect">
            <a:avLst/>
          </a:prstGeom>
          <a:solidFill>
            <a:srgbClr val="FFFAFA"/>
          </a:solidFill>
          <a:ln/>
        </p:spPr>
        <p:txBody>
          <a:bodyPr/>
          <a:lstStyle/>
          <a:p>
            <a:endParaRPr lang="en-IN" dirty="0"/>
          </a:p>
        </p:txBody>
      </p:sp>
      <p:sp>
        <p:nvSpPr>
          <p:cNvPr id="5" name="Text 1"/>
          <p:cNvSpPr/>
          <p:nvPr/>
        </p:nvSpPr>
        <p:spPr>
          <a:xfrm>
            <a:off x="6262134" y="291211"/>
            <a:ext cx="7501132" cy="2815044"/>
          </a:xfrm>
          <a:prstGeom prst="rect">
            <a:avLst/>
          </a:prstGeom>
          <a:noFill/>
          <a:ln/>
        </p:spPr>
        <p:txBody>
          <a:bodyPr wrap="square" rtlCol="0" anchor="t"/>
          <a:lstStyle/>
          <a:p>
            <a:pPr marL="0" indent="0">
              <a:lnSpc>
                <a:spcPts val="7001"/>
              </a:lnSpc>
              <a:buNone/>
            </a:pPr>
            <a:r>
              <a:rPr lang="en-US" sz="5601" dirty="0">
                <a:solidFill>
                  <a:srgbClr val="1F1E1E"/>
                </a:solidFill>
                <a:latin typeface="Red Hat Text" pitchFamily="34" charset="0"/>
                <a:ea typeface="Red Hat Text" pitchFamily="34" charset="-122"/>
                <a:cs typeface="Red Hat Text" pitchFamily="34" charset="-120"/>
              </a:rPr>
              <a:t>A Distributed Mutual Exclusion Algorithm for Mobile Ad-Hoc Networks</a:t>
            </a:r>
            <a:endParaRPr lang="en-US" sz="5601" dirty="0"/>
          </a:p>
        </p:txBody>
      </p:sp>
      <p:sp>
        <p:nvSpPr>
          <p:cNvPr id="6" name="Text 2"/>
          <p:cNvSpPr/>
          <p:nvPr/>
        </p:nvSpPr>
        <p:spPr>
          <a:xfrm>
            <a:off x="7081023" y="4596408"/>
            <a:ext cx="6776303" cy="2309455"/>
          </a:xfrm>
          <a:prstGeom prst="rect">
            <a:avLst/>
          </a:prstGeom>
          <a:noFill/>
          <a:ln/>
        </p:spPr>
        <p:txBody>
          <a:bodyPr wrap="square" rtlCol="0" anchor="t"/>
          <a:lstStyle/>
          <a:p>
            <a:pPr marL="0" indent="0">
              <a:lnSpc>
                <a:spcPts val="2597"/>
              </a:lnSpc>
              <a:buNone/>
            </a:pPr>
            <a:endParaRPr lang="en-US" sz="1623" dirty="0"/>
          </a:p>
        </p:txBody>
      </p:sp>
      <p:sp>
        <p:nvSpPr>
          <p:cNvPr id="7" name="Shape 3"/>
          <p:cNvSpPr/>
          <p:nvPr/>
        </p:nvSpPr>
        <p:spPr>
          <a:xfrm>
            <a:off x="6259473" y="7153156"/>
            <a:ext cx="329803" cy="329803"/>
          </a:xfrm>
          <a:prstGeom prst="roundRect">
            <a:avLst>
              <a:gd name="adj" fmla="val 27722870"/>
            </a:avLst>
          </a:prstGeom>
          <a:noFill/>
          <a:ln w="7620">
            <a:solidFill>
              <a:srgbClr val="FFFFFF"/>
            </a:solidFill>
            <a:prstDash val="solid"/>
          </a:ln>
        </p:spPr>
      </p:sp>
      <p:sp>
        <p:nvSpPr>
          <p:cNvPr id="9" name="Text 4"/>
          <p:cNvSpPr/>
          <p:nvPr/>
        </p:nvSpPr>
        <p:spPr>
          <a:xfrm>
            <a:off x="6692265" y="7137797"/>
            <a:ext cx="2238494" cy="360640"/>
          </a:xfrm>
          <a:prstGeom prst="rect">
            <a:avLst/>
          </a:prstGeom>
          <a:noFill/>
          <a:ln/>
        </p:spPr>
        <p:txBody>
          <a:bodyPr wrap="none" rtlCol="0" anchor="t"/>
          <a:lstStyle/>
          <a:p>
            <a:pPr marL="0" indent="0" algn="l">
              <a:lnSpc>
                <a:spcPts val="2841"/>
              </a:lnSpc>
              <a:buNone/>
            </a:pPr>
            <a:endParaRPr lang="en-US" sz="2029" dirty="0"/>
          </a:p>
        </p:txBody>
      </p:sp>
      <p:sp>
        <p:nvSpPr>
          <p:cNvPr id="11" name="Text 1">
            <a:extLst>
              <a:ext uri="{FF2B5EF4-FFF2-40B4-BE49-F238E27FC236}">
                <a16:creationId xmlns:a16="http://schemas.microsoft.com/office/drawing/2014/main" id="{682410B6-15C5-AAC0-3D6A-9D716CFF28F6}"/>
              </a:ext>
            </a:extLst>
          </p:cNvPr>
          <p:cNvSpPr/>
          <p:nvPr/>
        </p:nvSpPr>
        <p:spPr>
          <a:xfrm>
            <a:off x="6262134" y="3877147"/>
            <a:ext cx="7501132" cy="1879272"/>
          </a:xfrm>
          <a:prstGeom prst="rect">
            <a:avLst/>
          </a:prstGeom>
          <a:noFill/>
          <a:ln/>
        </p:spPr>
        <p:txBody>
          <a:bodyPr wrap="square" rtlCol="0" anchor="t"/>
          <a:lstStyle/>
          <a:p>
            <a:pPr marL="0" indent="0">
              <a:lnSpc>
                <a:spcPts val="7001"/>
              </a:lnSpc>
              <a:buNone/>
            </a:pPr>
            <a:r>
              <a:rPr lang="en-US" sz="3200" dirty="0">
                <a:solidFill>
                  <a:srgbClr val="1F1E1E"/>
                </a:solidFill>
                <a:latin typeface="Red Hat Text" pitchFamily="34" charset="0"/>
                <a:ea typeface="Red Hat Text" pitchFamily="34" charset="-122"/>
                <a:cs typeface="Red Hat Text" pitchFamily="34" charset="-120"/>
              </a:rPr>
              <a:t>Name :- Abhishikth Boda</a:t>
            </a:r>
          </a:p>
          <a:p>
            <a:pPr marL="0" indent="0">
              <a:lnSpc>
                <a:spcPts val="7001"/>
              </a:lnSpc>
              <a:buNone/>
            </a:pPr>
            <a:r>
              <a:rPr lang="en-US" sz="3200" dirty="0">
                <a:solidFill>
                  <a:srgbClr val="1F1E1E"/>
                </a:solidFill>
                <a:latin typeface="Red Hat Text" pitchFamily="34" charset="0"/>
                <a:ea typeface="Red Hat Text" pitchFamily="34" charset="-122"/>
              </a:rPr>
              <a:t>Roll Number  :- S20210010044</a:t>
            </a:r>
          </a:p>
          <a:p>
            <a:pPr marL="0" indent="0">
              <a:lnSpc>
                <a:spcPts val="7001"/>
              </a:lnSpc>
              <a:buNone/>
            </a:pPr>
            <a:endParaRPr lang="en-US" sz="3200" dirty="0"/>
          </a:p>
        </p:txBody>
      </p:sp>
      <p:sp>
        <p:nvSpPr>
          <p:cNvPr id="12" name="Text 1">
            <a:extLst>
              <a:ext uri="{FF2B5EF4-FFF2-40B4-BE49-F238E27FC236}">
                <a16:creationId xmlns:a16="http://schemas.microsoft.com/office/drawing/2014/main" id="{2A14EF56-F611-2665-EEAF-DAEBAF2E7AAA}"/>
              </a:ext>
            </a:extLst>
          </p:cNvPr>
          <p:cNvSpPr/>
          <p:nvPr/>
        </p:nvSpPr>
        <p:spPr>
          <a:xfrm flipH="1" flipV="1">
            <a:off x="6215963" y="7333784"/>
            <a:ext cx="46171" cy="45719"/>
          </a:xfrm>
          <a:prstGeom prst="rect">
            <a:avLst/>
          </a:prstGeom>
          <a:noFill/>
          <a:ln/>
        </p:spPr>
        <p:txBody>
          <a:bodyPr wrap="square" rtlCol="0" anchor="t"/>
          <a:lstStyle/>
          <a:p>
            <a:pPr marL="0" indent="0">
              <a:lnSpc>
                <a:spcPts val="7001"/>
              </a:lnSpc>
              <a:buNone/>
            </a:pPr>
            <a:endParaRPr lang="en-US" sz="2400" dirty="0"/>
          </a:p>
        </p:txBody>
      </p:sp>
      <p:sp>
        <p:nvSpPr>
          <p:cNvPr id="13" name="Text 2">
            <a:extLst>
              <a:ext uri="{FF2B5EF4-FFF2-40B4-BE49-F238E27FC236}">
                <a16:creationId xmlns:a16="http://schemas.microsoft.com/office/drawing/2014/main" id="{92B2B16D-7B05-03FE-F31F-A8170C0DE95D}"/>
              </a:ext>
            </a:extLst>
          </p:cNvPr>
          <p:cNvSpPr/>
          <p:nvPr/>
        </p:nvSpPr>
        <p:spPr>
          <a:xfrm>
            <a:off x="6262134" y="6132791"/>
            <a:ext cx="7597854" cy="2309455"/>
          </a:xfrm>
          <a:prstGeom prst="rect">
            <a:avLst/>
          </a:prstGeom>
          <a:noFill/>
          <a:ln/>
        </p:spPr>
        <p:txBody>
          <a:bodyPr wrap="square" rtlCol="0" anchor="t"/>
          <a:lstStyle/>
          <a:p>
            <a:pPr marL="0" indent="0">
              <a:lnSpc>
                <a:spcPts val="2597"/>
              </a:lnSpc>
              <a:buNone/>
            </a:pPr>
            <a:r>
              <a:rPr lang="en-US" sz="2400" dirty="0">
                <a:solidFill>
                  <a:srgbClr val="3B3535"/>
                </a:solidFill>
                <a:latin typeface="Roboto" pitchFamily="34" charset="0"/>
                <a:ea typeface="Roboto" pitchFamily="34" charset="-122"/>
                <a:cs typeface="Roboto" pitchFamily="34" charset="-120"/>
              </a:rPr>
              <a:t>Citation :- Richard Koo and Sam </a:t>
            </a:r>
            <a:r>
              <a:rPr lang="en-US" sz="2400" dirty="0" err="1">
                <a:solidFill>
                  <a:srgbClr val="3B3535"/>
                </a:solidFill>
                <a:latin typeface="Roboto" pitchFamily="34" charset="0"/>
                <a:ea typeface="Roboto" pitchFamily="34" charset="-122"/>
                <a:cs typeface="Roboto" pitchFamily="34" charset="-120"/>
              </a:rPr>
              <a:t>Toueg</a:t>
            </a:r>
            <a:r>
              <a:rPr lang="en-US" sz="2400" dirty="0">
                <a:solidFill>
                  <a:srgbClr val="3B3535"/>
                </a:solidFill>
                <a:latin typeface="Roboto" pitchFamily="34" charset="0"/>
                <a:ea typeface="Roboto" pitchFamily="34" charset="-122"/>
                <a:cs typeface="Roboto" pitchFamily="34" charset="-120"/>
              </a:rPr>
              <a:t>. 1985. Checkpointing and Rollback-Recovery for Distributed Systems. Technical Report. Cornell University, USA.</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1361599"/>
            <a:ext cx="6943487" cy="694373"/>
          </a:xfrm>
          <a:prstGeom prst="rect">
            <a:avLst/>
          </a:prstGeom>
          <a:noFill/>
          <a:ln/>
        </p:spPr>
        <p:txBody>
          <a:bodyPr wrap="none" rtlCol="0" anchor="t"/>
          <a:lstStyle/>
          <a:p>
            <a:pPr marL="0" indent="0">
              <a:lnSpc>
                <a:spcPts val="5468"/>
              </a:lnSpc>
              <a:buNone/>
            </a:pPr>
            <a:r>
              <a:rPr lang="en-US" sz="4374" dirty="0">
                <a:solidFill>
                  <a:srgbClr val="1F1E1E"/>
                </a:solidFill>
                <a:latin typeface="Red Hat Text" pitchFamily="34" charset="0"/>
                <a:ea typeface="Red Hat Text" pitchFamily="34" charset="-122"/>
                <a:cs typeface="Red Hat Text" pitchFamily="34" charset="-120"/>
              </a:rPr>
              <a:t>Conclusion and Future Work</a:t>
            </a:r>
            <a:endParaRPr lang="en-US" sz="4374" dirty="0"/>
          </a:p>
        </p:txBody>
      </p:sp>
      <p:sp>
        <p:nvSpPr>
          <p:cNvPr id="6" name="Shape 2"/>
          <p:cNvSpPr/>
          <p:nvPr/>
        </p:nvSpPr>
        <p:spPr>
          <a:xfrm>
            <a:off x="833199" y="2389226"/>
            <a:ext cx="4542115" cy="4925973"/>
          </a:xfrm>
          <a:prstGeom prst="roundRect">
            <a:avLst>
              <a:gd name="adj" fmla="val 2977"/>
            </a:avLst>
          </a:prstGeom>
          <a:solidFill>
            <a:srgbClr val="FFD6D6"/>
          </a:solidFill>
          <a:ln/>
        </p:spPr>
      </p:sp>
      <p:sp>
        <p:nvSpPr>
          <p:cNvPr id="7" name="Text 3"/>
          <p:cNvSpPr/>
          <p:nvPr/>
        </p:nvSpPr>
        <p:spPr>
          <a:xfrm>
            <a:off x="1055370" y="2611398"/>
            <a:ext cx="2777490"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Conclusion</a:t>
            </a:r>
            <a:endParaRPr lang="en-US" sz="2187" dirty="0"/>
          </a:p>
        </p:txBody>
      </p:sp>
      <p:sp>
        <p:nvSpPr>
          <p:cNvPr id="8" name="Text 4"/>
          <p:cNvSpPr/>
          <p:nvPr/>
        </p:nvSpPr>
        <p:spPr>
          <a:xfrm>
            <a:off x="1055370" y="3091815"/>
            <a:ext cx="4097774" cy="3554016"/>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The proposed distributed mutual exclusion algorithm for mobile ad-hoc networks combines the strengths of token-based approaches to achieve optimal performance under heavy request load. By dynamically constructing a logical ring and leveraging routing information, the algorithm effectively adapts to the changing network topology while minimizing power consumption.</a:t>
            </a:r>
            <a:endParaRPr lang="en-US" sz="1750" dirty="0"/>
          </a:p>
        </p:txBody>
      </p:sp>
      <p:sp>
        <p:nvSpPr>
          <p:cNvPr id="9" name="Shape 5"/>
          <p:cNvSpPr/>
          <p:nvPr/>
        </p:nvSpPr>
        <p:spPr>
          <a:xfrm>
            <a:off x="5597485" y="2389227"/>
            <a:ext cx="4542115" cy="4925972"/>
          </a:xfrm>
          <a:prstGeom prst="roundRect">
            <a:avLst>
              <a:gd name="adj" fmla="val 2977"/>
            </a:avLst>
          </a:prstGeom>
          <a:solidFill>
            <a:srgbClr val="FFD6D6"/>
          </a:solidFill>
          <a:ln/>
        </p:spPr>
      </p:sp>
      <p:sp>
        <p:nvSpPr>
          <p:cNvPr id="10" name="Text 6"/>
          <p:cNvSpPr/>
          <p:nvPr/>
        </p:nvSpPr>
        <p:spPr>
          <a:xfrm>
            <a:off x="5819656" y="2611398"/>
            <a:ext cx="2777490"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Future Work</a:t>
            </a:r>
            <a:endParaRPr lang="en-US" sz="2187" dirty="0"/>
          </a:p>
        </p:txBody>
      </p:sp>
      <p:sp>
        <p:nvSpPr>
          <p:cNvPr id="11" name="Text 7"/>
          <p:cNvSpPr/>
          <p:nvPr/>
        </p:nvSpPr>
        <p:spPr>
          <a:xfrm>
            <a:off x="5819656" y="3091815"/>
            <a:ext cx="4097774" cy="2132409"/>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Future research directions include investigating more advanced serialization policies, extending the algorithm to handle network partitions, and incorporating security features to address potential threats in the mobile ad-hoc environment.</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2348389" y="1560433"/>
            <a:ext cx="5554980" cy="694373"/>
          </a:xfrm>
          <a:prstGeom prst="rect">
            <a:avLst/>
          </a:prstGeom>
          <a:noFill/>
          <a:ln/>
        </p:spPr>
        <p:txBody>
          <a:bodyPr wrap="none" rtlCol="0" anchor="t"/>
          <a:lstStyle/>
          <a:p>
            <a:pPr marL="0" indent="0">
              <a:lnSpc>
                <a:spcPts val="5468"/>
              </a:lnSpc>
              <a:buNone/>
            </a:pPr>
            <a:r>
              <a:rPr lang="en-US" sz="4374" dirty="0">
                <a:solidFill>
                  <a:srgbClr val="1F1E1E"/>
                </a:solidFill>
                <a:latin typeface="Red Hat Text" pitchFamily="34" charset="0"/>
                <a:ea typeface="Red Hat Text" pitchFamily="34" charset="-122"/>
                <a:cs typeface="Red Hat Text" pitchFamily="34" charset="-120"/>
              </a:rPr>
              <a:t>References</a:t>
            </a:r>
            <a:endParaRPr lang="en-US" sz="4374" dirty="0"/>
          </a:p>
        </p:txBody>
      </p:sp>
      <p:sp>
        <p:nvSpPr>
          <p:cNvPr id="5" name="Shape 2"/>
          <p:cNvSpPr/>
          <p:nvPr/>
        </p:nvSpPr>
        <p:spPr>
          <a:xfrm>
            <a:off x="2348389" y="2699147"/>
            <a:ext cx="9933503" cy="992505"/>
          </a:xfrm>
          <a:prstGeom prst="rect">
            <a:avLst/>
          </a:prstGeom>
          <a:solidFill>
            <a:srgbClr val="FFD6D6"/>
          </a:solidFill>
          <a:ln/>
        </p:spPr>
      </p:sp>
      <p:sp>
        <p:nvSpPr>
          <p:cNvPr id="6" name="Text 3"/>
          <p:cNvSpPr/>
          <p:nvPr/>
        </p:nvSpPr>
        <p:spPr>
          <a:xfrm>
            <a:off x="2570559" y="2839998"/>
            <a:ext cx="9489162" cy="710803"/>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[1] Badrinath, B. R., Acharya, A., &amp; Imielinski, T. (1993). Impact of mobility on distributed computations. ACM SIGOPS Operating Systems Review, 27(2), 15-20.</a:t>
            </a:r>
            <a:endParaRPr lang="en-US" sz="1750" dirty="0"/>
          </a:p>
        </p:txBody>
      </p:sp>
      <p:sp>
        <p:nvSpPr>
          <p:cNvPr id="7" name="Text 4"/>
          <p:cNvSpPr/>
          <p:nvPr/>
        </p:nvSpPr>
        <p:spPr>
          <a:xfrm>
            <a:off x="2570559" y="3832503"/>
            <a:ext cx="9489162" cy="710803"/>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[2] Singhal, M. (1989). A taxonomy of distributed mutual exclusion. Journal of Parallel and Distributed Computing, 18(1), 94-101.</a:t>
            </a:r>
            <a:endParaRPr lang="en-US" sz="1750" dirty="0"/>
          </a:p>
        </p:txBody>
      </p:sp>
      <p:sp>
        <p:nvSpPr>
          <p:cNvPr id="8" name="Shape 5"/>
          <p:cNvSpPr/>
          <p:nvPr/>
        </p:nvSpPr>
        <p:spPr>
          <a:xfrm>
            <a:off x="2348389" y="4684157"/>
            <a:ext cx="9933503" cy="992505"/>
          </a:xfrm>
          <a:prstGeom prst="rect">
            <a:avLst/>
          </a:prstGeom>
          <a:solidFill>
            <a:srgbClr val="FFD6D6"/>
          </a:solidFill>
          <a:ln/>
        </p:spPr>
      </p:sp>
      <p:sp>
        <p:nvSpPr>
          <p:cNvPr id="9" name="Text 6"/>
          <p:cNvSpPr/>
          <p:nvPr/>
        </p:nvSpPr>
        <p:spPr>
          <a:xfrm>
            <a:off x="2570559" y="4825008"/>
            <a:ext cx="9489162" cy="710803"/>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[3] Ricart, G., &amp; Agrawala, A. K. (1981). An optimal algorithm for mutual exclusion in computer networks. Communications of the ACM, 24(1), 9-17.</a:t>
            </a:r>
            <a:endParaRPr lang="en-US" sz="1750" dirty="0"/>
          </a:p>
        </p:txBody>
      </p:sp>
      <p:sp>
        <p:nvSpPr>
          <p:cNvPr id="10" name="Text 7"/>
          <p:cNvSpPr/>
          <p:nvPr/>
        </p:nvSpPr>
        <p:spPr>
          <a:xfrm>
            <a:off x="2570559" y="5817513"/>
            <a:ext cx="9489162" cy="710803"/>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[4] Raymond, K. (1989). A tree-based algorithm for distributed mutual exclusion. ACM Transactions on Computer Systems (TOCS), 7(1), 61-77.</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620" y="0"/>
            <a:ext cx="14630400" cy="8229600"/>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170263" y="1506832"/>
            <a:ext cx="4122313" cy="1403636"/>
          </a:xfrm>
          <a:prstGeom prst="rect">
            <a:avLst/>
          </a:prstGeom>
          <a:noFill/>
          <a:ln/>
        </p:spPr>
        <p:txBody>
          <a:bodyPr wrap="square" rtlCol="0" anchor="t"/>
          <a:lstStyle/>
          <a:p>
            <a:pPr marL="0" indent="0">
              <a:lnSpc>
                <a:spcPts val="7001"/>
              </a:lnSpc>
              <a:buNone/>
            </a:pPr>
            <a:r>
              <a:rPr lang="en-US" sz="5601" dirty="0">
                <a:solidFill>
                  <a:srgbClr val="1F1E1E"/>
                </a:solidFill>
                <a:latin typeface="Red Hat Text" pitchFamily="34" charset="0"/>
                <a:ea typeface="Red Hat Text" pitchFamily="34" charset="-122"/>
                <a:cs typeface="Red Hat Text" pitchFamily="34" charset="-120"/>
              </a:rPr>
              <a:t>Introduction</a:t>
            </a:r>
          </a:p>
          <a:p>
            <a:pPr marL="0" indent="0">
              <a:lnSpc>
                <a:spcPts val="7001"/>
              </a:lnSpc>
              <a:buNone/>
            </a:pPr>
            <a:endParaRPr lang="en-US" sz="5601" dirty="0"/>
          </a:p>
        </p:txBody>
      </p:sp>
      <p:sp>
        <p:nvSpPr>
          <p:cNvPr id="6" name="Text 2"/>
          <p:cNvSpPr/>
          <p:nvPr/>
        </p:nvSpPr>
        <p:spPr>
          <a:xfrm>
            <a:off x="6170263" y="3011784"/>
            <a:ext cx="7597854" cy="2309455"/>
          </a:xfrm>
          <a:prstGeom prst="rect">
            <a:avLst/>
          </a:prstGeom>
          <a:noFill/>
          <a:ln/>
        </p:spPr>
        <p:txBody>
          <a:bodyPr wrap="square" rtlCol="0" anchor="t"/>
          <a:lstStyle/>
          <a:p>
            <a:pPr marL="0" indent="0">
              <a:lnSpc>
                <a:spcPts val="2597"/>
              </a:lnSpc>
              <a:buNone/>
            </a:pPr>
            <a:r>
              <a:rPr lang="en-US" sz="2400" dirty="0">
                <a:solidFill>
                  <a:srgbClr val="3B3535"/>
                </a:solidFill>
                <a:latin typeface="Roboto" pitchFamily="34" charset="0"/>
                <a:ea typeface="Roboto" pitchFamily="34" charset="-122"/>
                <a:cs typeface="Roboto" pitchFamily="34" charset="-120"/>
              </a:rPr>
              <a:t>This presentation explores a distributed mutual exclusion algorithm designed specifically for mobile ad-hoc networks (MANETs). MANETs are wireless networks composed of mobile devices that communicate over dynamic, unpredictable paths. Implementing distributed algorithms that ensure control and ordering, such as mutual exclusion, is a critical challenge in these networks. The algorithm presented in this paper aims to maintain low power consumption and adapt to the changing network topology, making it well-suited for the MANET environment.</a:t>
            </a:r>
            <a:endParaRPr lang="en-US" sz="2400" dirty="0"/>
          </a:p>
        </p:txBody>
      </p:sp>
      <p:sp>
        <p:nvSpPr>
          <p:cNvPr id="7" name="Shape 3"/>
          <p:cNvSpPr/>
          <p:nvPr/>
        </p:nvSpPr>
        <p:spPr>
          <a:xfrm>
            <a:off x="6259473" y="7153156"/>
            <a:ext cx="329803" cy="329803"/>
          </a:xfrm>
          <a:prstGeom prst="roundRect">
            <a:avLst>
              <a:gd name="adj" fmla="val 27722870"/>
            </a:avLst>
          </a:prstGeom>
          <a:noFill/>
          <a:ln w="7620">
            <a:solidFill>
              <a:srgbClr val="FFFFFF"/>
            </a:solidFill>
            <a:prstDash val="solid"/>
          </a:ln>
        </p:spPr>
      </p:sp>
      <p:sp>
        <p:nvSpPr>
          <p:cNvPr id="9" name="Text 4"/>
          <p:cNvSpPr/>
          <p:nvPr/>
        </p:nvSpPr>
        <p:spPr>
          <a:xfrm>
            <a:off x="6692265" y="7137797"/>
            <a:ext cx="2238494" cy="360640"/>
          </a:xfrm>
          <a:prstGeom prst="rect">
            <a:avLst/>
          </a:prstGeom>
          <a:noFill/>
          <a:ln/>
        </p:spPr>
        <p:txBody>
          <a:bodyPr wrap="none" rtlCol="0" anchor="t"/>
          <a:lstStyle/>
          <a:p>
            <a:pPr marL="0" indent="0" algn="l">
              <a:lnSpc>
                <a:spcPts val="2841"/>
              </a:lnSpc>
              <a:buNone/>
            </a:pPr>
            <a:endParaRPr lang="en-US" sz="2029" dirty="0"/>
          </a:p>
        </p:txBody>
      </p:sp>
    </p:spTree>
    <p:extLst>
      <p:ext uri="{BB962C8B-B14F-4D97-AF65-F5344CB8AC3E}">
        <p14:creationId xmlns:p14="http://schemas.microsoft.com/office/powerpoint/2010/main" val="307332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AFA">
              <a:alpha val="85000"/>
            </a:srgbClr>
          </a:solidFill>
          <a:ln/>
        </p:spPr>
      </p:sp>
      <p:sp>
        <p:nvSpPr>
          <p:cNvPr id="6" name="Text 2"/>
          <p:cNvSpPr/>
          <p:nvPr/>
        </p:nvSpPr>
        <p:spPr>
          <a:xfrm>
            <a:off x="2389465" y="607219"/>
            <a:ext cx="5509022" cy="688538"/>
          </a:xfrm>
          <a:prstGeom prst="rect">
            <a:avLst/>
          </a:prstGeom>
          <a:noFill/>
          <a:ln/>
        </p:spPr>
        <p:txBody>
          <a:bodyPr wrap="none" rtlCol="0" anchor="t"/>
          <a:lstStyle/>
          <a:p>
            <a:pPr marL="0" indent="0">
              <a:lnSpc>
                <a:spcPts val="5422"/>
              </a:lnSpc>
              <a:buNone/>
            </a:pPr>
            <a:r>
              <a:rPr lang="en-US" sz="4338" dirty="0">
                <a:solidFill>
                  <a:srgbClr val="1F1E1E"/>
                </a:solidFill>
                <a:latin typeface="Red Hat Text" pitchFamily="34" charset="0"/>
                <a:ea typeface="Red Hat Text" pitchFamily="34" charset="-122"/>
                <a:cs typeface="Red Hat Text" pitchFamily="34" charset="-120"/>
              </a:rPr>
              <a:t>Problem Statement</a:t>
            </a:r>
            <a:endParaRPr lang="en-US" sz="4338" dirty="0"/>
          </a:p>
        </p:txBody>
      </p:sp>
      <p:sp>
        <p:nvSpPr>
          <p:cNvPr id="7" name="Shape 3"/>
          <p:cNvSpPr/>
          <p:nvPr/>
        </p:nvSpPr>
        <p:spPr>
          <a:xfrm>
            <a:off x="2389465" y="1798439"/>
            <a:ext cx="495776" cy="495776"/>
          </a:xfrm>
          <a:prstGeom prst="roundRect">
            <a:avLst>
              <a:gd name="adj" fmla="val 26669"/>
            </a:avLst>
          </a:prstGeom>
          <a:solidFill>
            <a:srgbClr val="FFD6D6"/>
          </a:solidFill>
          <a:ln/>
        </p:spPr>
      </p:sp>
      <p:sp>
        <p:nvSpPr>
          <p:cNvPr id="8" name="Text 4"/>
          <p:cNvSpPr/>
          <p:nvPr/>
        </p:nvSpPr>
        <p:spPr>
          <a:xfrm>
            <a:off x="2586633" y="1839754"/>
            <a:ext cx="101441" cy="413147"/>
          </a:xfrm>
          <a:prstGeom prst="rect">
            <a:avLst/>
          </a:prstGeom>
          <a:noFill/>
          <a:ln/>
        </p:spPr>
        <p:txBody>
          <a:bodyPr wrap="none" rtlCol="0" anchor="t"/>
          <a:lstStyle/>
          <a:p>
            <a:pPr marL="0" indent="0" algn="ctr">
              <a:lnSpc>
                <a:spcPts val="3253"/>
              </a:lnSpc>
              <a:buNone/>
            </a:pPr>
            <a:r>
              <a:rPr lang="en-US" sz="2603" dirty="0">
                <a:solidFill>
                  <a:srgbClr val="1F1E1E"/>
                </a:solidFill>
                <a:latin typeface="Red Hat Text" pitchFamily="34" charset="0"/>
                <a:ea typeface="Red Hat Text" pitchFamily="34" charset="-122"/>
                <a:cs typeface="Red Hat Text" pitchFamily="34" charset="-120"/>
              </a:rPr>
              <a:t>1</a:t>
            </a:r>
            <a:endParaRPr lang="en-US" sz="2603" dirty="0"/>
          </a:p>
        </p:txBody>
      </p:sp>
      <p:sp>
        <p:nvSpPr>
          <p:cNvPr id="9" name="Text 5"/>
          <p:cNvSpPr/>
          <p:nvPr/>
        </p:nvSpPr>
        <p:spPr>
          <a:xfrm>
            <a:off x="3105507" y="1874163"/>
            <a:ext cx="2420898" cy="1032986"/>
          </a:xfrm>
          <a:prstGeom prst="rect">
            <a:avLst/>
          </a:prstGeom>
          <a:noFill/>
          <a:ln/>
        </p:spPr>
        <p:txBody>
          <a:bodyPr wrap="square" rtlCol="0" anchor="t"/>
          <a:lstStyle/>
          <a:p>
            <a:pPr marL="0" indent="0">
              <a:lnSpc>
                <a:spcPts val="2711"/>
              </a:lnSpc>
              <a:buNone/>
            </a:pPr>
            <a:r>
              <a:rPr lang="en-US" sz="2169" dirty="0">
                <a:solidFill>
                  <a:srgbClr val="1F1E1E"/>
                </a:solidFill>
                <a:latin typeface="Red Hat Text" pitchFamily="34" charset="0"/>
                <a:ea typeface="Red Hat Text" pitchFamily="34" charset="-122"/>
                <a:cs typeface="Red Hat Text" pitchFamily="34" charset="-120"/>
              </a:rPr>
              <a:t>Distributed Mutual Exclusion in MANETs</a:t>
            </a:r>
            <a:endParaRPr lang="en-US" sz="2169" dirty="0"/>
          </a:p>
        </p:txBody>
      </p:sp>
      <p:sp>
        <p:nvSpPr>
          <p:cNvPr id="10" name="Text 6"/>
          <p:cNvSpPr/>
          <p:nvPr/>
        </p:nvSpPr>
        <p:spPr>
          <a:xfrm>
            <a:off x="3105507" y="3039308"/>
            <a:ext cx="2420898" cy="4583073"/>
          </a:xfrm>
          <a:prstGeom prst="rect">
            <a:avLst/>
          </a:prstGeom>
          <a:noFill/>
          <a:ln/>
        </p:spPr>
        <p:txBody>
          <a:bodyPr wrap="square" rtlCol="0" anchor="t"/>
          <a:lstStyle/>
          <a:p>
            <a:pPr marL="0" indent="0">
              <a:lnSpc>
                <a:spcPts val="2776"/>
              </a:lnSpc>
              <a:buNone/>
            </a:pPr>
            <a:r>
              <a:rPr lang="en-US" sz="1735" dirty="0">
                <a:solidFill>
                  <a:srgbClr val="3B3535"/>
                </a:solidFill>
                <a:latin typeface="Roboto" pitchFamily="34" charset="0"/>
                <a:ea typeface="Roboto" pitchFamily="34" charset="-122"/>
                <a:cs typeface="Roboto" pitchFamily="34" charset="-120"/>
              </a:rPr>
              <a:t>Ensuring that only one process can access a shared resource at a time (mutual exclusion) is a fundamental problem in distributed systems. This is particularly challenging in mobile ad-hoc networks due to the dynamic network topology and limited device power.</a:t>
            </a:r>
            <a:endParaRPr lang="en-US" sz="1735" dirty="0"/>
          </a:p>
        </p:txBody>
      </p:sp>
      <p:sp>
        <p:nvSpPr>
          <p:cNvPr id="11" name="Shape 7"/>
          <p:cNvSpPr/>
          <p:nvPr/>
        </p:nvSpPr>
        <p:spPr>
          <a:xfrm>
            <a:off x="5746671" y="1798439"/>
            <a:ext cx="495776" cy="495776"/>
          </a:xfrm>
          <a:prstGeom prst="roundRect">
            <a:avLst>
              <a:gd name="adj" fmla="val 26669"/>
            </a:avLst>
          </a:prstGeom>
          <a:solidFill>
            <a:srgbClr val="FFD6D6"/>
          </a:solidFill>
          <a:ln/>
        </p:spPr>
      </p:sp>
      <p:sp>
        <p:nvSpPr>
          <p:cNvPr id="12" name="Text 8"/>
          <p:cNvSpPr/>
          <p:nvPr/>
        </p:nvSpPr>
        <p:spPr>
          <a:xfrm>
            <a:off x="5903952" y="1839754"/>
            <a:ext cx="181094" cy="413147"/>
          </a:xfrm>
          <a:prstGeom prst="rect">
            <a:avLst/>
          </a:prstGeom>
          <a:noFill/>
          <a:ln/>
        </p:spPr>
        <p:txBody>
          <a:bodyPr wrap="none" rtlCol="0" anchor="t"/>
          <a:lstStyle/>
          <a:p>
            <a:pPr marL="0" indent="0" algn="ctr">
              <a:lnSpc>
                <a:spcPts val="3253"/>
              </a:lnSpc>
              <a:buNone/>
            </a:pPr>
            <a:r>
              <a:rPr lang="en-US" sz="2603" dirty="0">
                <a:solidFill>
                  <a:srgbClr val="1F1E1E"/>
                </a:solidFill>
                <a:latin typeface="Red Hat Text" pitchFamily="34" charset="0"/>
                <a:ea typeface="Red Hat Text" pitchFamily="34" charset="-122"/>
                <a:cs typeface="Red Hat Text" pitchFamily="34" charset="-120"/>
              </a:rPr>
              <a:t>2</a:t>
            </a:r>
            <a:endParaRPr lang="en-US" sz="2603" dirty="0"/>
          </a:p>
        </p:txBody>
      </p:sp>
      <p:sp>
        <p:nvSpPr>
          <p:cNvPr id="13" name="Text 9"/>
          <p:cNvSpPr/>
          <p:nvPr/>
        </p:nvSpPr>
        <p:spPr>
          <a:xfrm>
            <a:off x="6462713" y="1874163"/>
            <a:ext cx="2420898" cy="1032986"/>
          </a:xfrm>
          <a:prstGeom prst="rect">
            <a:avLst/>
          </a:prstGeom>
          <a:noFill/>
          <a:ln/>
        </p:spPr>
        <p:txBody>
          <a:bodyPr wrap="square" rtlCol="0" anchor="t"/>
          <a:lstStyle/>
          <a:p>
            <a:pPr marL="0" indent="0">
              <a:lnSpc>
                <a:spcPts val="2711"/>
              </a:lnSpc>
              <a:buNone/>
            </a:pPr>
            <a:r>
              <a:rPr lang="en-US" sz="2169" dirty="0">
                <a:solidFill>
                  <a:srgbClr val="1F1E1E"/>
                </a:solidFill>
                <a:latin typeface="Red Hat Text" pitchFamily="34" charset="0"/>
                <a:ea typeface="Red Hat Text" pitchFamily="34" charset="-122"/>
                <a:cs typeface="Red Hat Text" pitchFamily="34" charset="-120"/>
              </a:rPr>
              <a:t>Reducing Communication Overhead</a:t>
            </a:r>
            <a:endParaRPr lang="en-US" sz="2169" dirty="0"/>
          </a:p>
        </p:txBody>
      </p:sp>
      <p:sp>
        <p:nvSpPr>
          <p:cNvPr id="14" name="Text 10"/>
          <p:cNvSpPr/>
          <p:nvPr/>
        </p:nvSpPr>
        <p:spPr>
          <a:xfrm>
            <a:off x="6462713" y="3039308"/>
            <a:ext cx="2420898" cy="2467808"/>
          </a:xfrm>
          <a:prstGeom prst="rect">
            <a:avLst/>
          </a:prstGeom>
          <a:noFill/>
          <a:ln/>
        </p:spPr>
        <p:txBody>
          <a:bodyPr wrap="square" rtlCol="0" anchor="t"/>
          <a:lstStyle/>
          <a:p>
            <a:pPr marL="0" indent="0">
              <a:lnSpc>
                <a:spcPts val="2776"/>
              </a:lnSpc>
              <a:buNone/>
            </a:pPr>
            <a:r>
              <a:rPr lang="en-US" sz="1735" dirty="0">
                <a:solidFill>
                  <a:srgbClr val="3B3535"/>
                </a:solidFill>
                <a:latin typeface="Roboto" pitchFamily="34" charset="0"/>
                <a:ea typeface="Roboto" pitchFamily="34" charset="-122"/>
                <a:cs typeface="Roboto" pitchFamily="34" charset="-120"/>
              </a:rPr>
              <a:t>The algorithm must minimize the number of messages exchanged per critical section access to conserve device power and network resources.</a:t>
            </a:r>
            <a:endParaRPr lang="en-US" sz="1735" dirty="0"/>
          </a:p>
        </p:txBody>
      </p:sp>
      <p:sp>
        <p:nvSpPr>
          <p:cNvPr id="15" name="Shape 11"/>
          <p:cNvSpPr/>
          <p:nvPr/>
        </p:nvSpPr>
        <p:spPr>
          <a:xfrm>
            <a:off x="9103876" y="1798439"/>
            <a:ext cx="495776" cy="495776"/>
          </a:xfrm>
          <a:prstGeom prst="roundRect">
            <a:avLst>
              <a:gd name="adj" fmla="val 26669"/>
            </a:avLst>
          </a:prstGeom>
          <a:solidFill>
            <a:srgbClr val="FFD6D6"/>
          </a:solidFill>
          <a:ln/>
        </p:spPr>
      </p:sp>
      <p:sp>
        <p:nvSpPr>
          <p:cNvPr id="16" name="Text 12"/>
          <p:cNvSpPr/>
          <p:nvPr/>
        </p:nvSpPr>
        <p:spPr>
          <a:xfrm>
            <a:off x="9254847" y="1839754"/>
            <a:ext cx="193715" cy="413147"/>
          </a:xfrm>
          <a:prstGeom prst="rect">
            <a:avLst/>
          </a:prstGeom>
          <a:noFill/>
          <a:ln/>
        </p:spPr>
        <p:txBody>
          <a:bodyPr wrap="none" rtlCol="0" anchor="t"/>
          <a:lstStyle/>
          <a:p>
            <a:pPr marL="0" indent="0" algn="ctr">
              <a:lnSpc>
                <a:spcPts val="3253"/>
              </a:lnSpc>
              <a:buNone/>
            </a:pPr>
            <a:r>
              <a:rPr lang="en-US" sz="2603" dirty="0">
                <a:solidFill>
                  <a:srgbClr val="1F1E1E"/>
                </a:solidFill>
                <a:latin typeface="Red Hat Text" pitchFamily="34" charset="0"/>
                <a:ea typeface="Red Hat Text" pitchFamily="34" charset="-122"/>
                <a:cs typeface="Red Hat Text" pitchFamily="34" charset="-120"/>
              </a:rPr>
              <a:t>3</a:t>
            </a:r>
            <a:endParaRPr lang="en-US" sz="2603" dirty="0"/>
          </a:p>
        </p:txBody>
      </p:sp>
      <p:sp>
        <p:nvSpPr>
          <p:cNvPr id="17" name="Text 13"/>
          <p:cNvSpPr/>
          <p:nvPr/>
        </p:nvSpPr>
        <p:spPr>
          <a:xfrm>
            <a:off x="9819918" y="1874163"/>
            <a:ext cx="2420898" cy="688658"/>
          </a:xfrm>
          <a:prstGeom prst="rect">
            <a:avLst/>
          </a:prstGeom>
          <a:noFill/>
          <a:ln/>
        </p:spPr>
        <p:txBody>
          <a:bodyPr wrap="square" rtlCol="0" anchor="t"/>
          <a:lstStyle/>
          <a:p>
            <a:pPr marL="0" indent="0">
              <a:lnSpc>
                <a:spcPts val="2711"/>
              </a:lnSpc>
              <a:buNone/>
            </a:pPr>
            <a:r>
              <a:rPr lang="en-US" sz="2169" dirty="0">
                <a:solidFill>
                  <a:srgbClr val="1F1E1E"/>
                </a:solidFill>
                <a:latin typeface="Red Hat Text" pitchFamily="34" charset="0"/>
                <a:ea typeface="Red Hat Text" pitchFamily="34" charset="-122"/>
                <a:cs typeface="Red Hat Text" pitchFamily="34" charset="-120"/>
              </a:rPr>
              <a:t>Adapting to Mobility</a:t>
            </a:r>
            <a:endParaRPr lang="en-US" sz="2169" dirty="0"/>
          </a:p>
        </p:txBody>
      </p:sp>
      <p:sp>
        <p:nvSpPr>
          <p:cNvPr id="18" name="Text 14"/>
          <p:cNvSpPr/>
          <p:nvPr/>
        </p:nvSpPr>
        <p:spPr>
          <a:xfrm>
            <a:off x="9819918" y="2694980"/>
            <a:ext cx="2420898" cy="3172897"/>
          </a:xfrm>
          <a:prstGeom prst="rect">
            <a:avLst/>
          </a:prstGeom>
          <a:noFill/>
          <a:ln/>
        </p:spPr>
        <p:txBody>
          <a:bodyPr wrap="square" rtlCol="0" anchor="t"/>
          <a:lstStyle/>
          <a:p>
            <a:pPr marL="0" indent="0">
              <a:lnSpc>
                <a:spcPts val="2776"/>
              </a:lnSpc>
              <a:buNone/>
            </a:pPr>
            <a:r>
              <a:rPr lang="en-US" sz="1735" dirty="0">
                <a:solidFill>
                  <a:srgbClr val="3B3535"/>
                </a:solidFill>
                <a:latin typeface="Roboto" pitchFamily="34" charset="0"/>
                <a:ea typeface="Roboto" pitchFamily="34" charset="-122"/>
                <a:cs typeface="Roboto" pitchFamily="34" charset="-120"/>
              </a:rPr>
              <a:t>The algorithm needs to adapt its behavior to changes in the physical network topology caused by node mobility, ensuring reliable communication even as paths between nodes change frequently.</a:t>
            </a:r>
            <a:endParaRPr lang="en-US" sz="173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2348389" y="1332309"/>
            <a:ext cx="6475809" cy="694373"/>
          </a:xfrm>
          <a:prstGeom prst="rect">
            <a:avLst/>
          </a:prstGeom>
          <a:noFill/>
          <a:ln/>
        </p:spPr>
        <p:txBody>
          <a:bodyPr wrap="none" rtlCol="0" anchor="t"/>
          <a:lstStyle/>
          <a:p>
            <a:pPr marL="0" indent="0">
              <a:lnSpc>
                <a:spcPts val="5468"/>
              </a:lnSpc>
              <a:buNone/>
            </a:pPr>
            <a:r>
              <a:rPr lang="en-US" sz="4374" dirty="0">
                <a:solidFill>
                  <a:srgbClr val="1F1E1E"/>
                </a:solidFill>
                <a:latin typeface="Red Hat Text" pitchFamily="34" charset="0"/>
                <a:ea typeface="Red Hat Text" pitchFamily="34" charset="-122"/>
                <a:cs typeface="Red Hat Text" pitchFamily="34" charset="-120"/>
              </a:rPr>
              <a:t>Research Gaps Addressed</a:t>
            </a:r>
            <a:endParaRPr lang="en-US" sz="4374" dirty="0"/>
          </a:p>
        </p:txBody>
      </p:sp>
      <p:sp>
        <p:nvSpPr>
          <p:cNvPr id="5" name="Text 2"/>
          <p:cNvSpPr/>
          <p:nvPr/>
        </p:nvSpPr>
        <p:spPr>
          <a:xfrm>
            <a:off x="2348389" y="2582108"/>
            <a:ext cx="2949416" cy="694373"/>
          </a:xfrm>
          <a:prstGeom prst="rect">
            <a:avLst/>
          </a:prstGeom>
          <a:noFill/>
          <a:ln/>
        </p:spPr>
        <p:txBody>
          <a:bodyPr wrap="squar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Token-Based Algorithms</a:t>
            </a:r>
            <a:endParaRPr lang="en-US" sz="2187" dirty="0"/>
          </a:p>
        </p:txBody>
      </p:sp>
      <p:sp>
        <p:nvSpPr>
          <p:cNvPr id="6" name="Text 3"/>
          <p:cNvSpPr/>
          <p:nvPr/>
        </p:nvSpPr>
        <p:spPr>
          <a:xfrm>
            <a:off x="2471052" y="3126332"/>
            <a:ext cx="2949416" cy="3198614"/>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The proposed algorithm belongs to the token-based family of distributed mutual exclusion algorithms. However, it combines the best features of both token-asking and logical ring approaches to achieve optimal performance under heavy request load.</a:t>
            </a:r>
            <a:endParaRPr lang="en-US" sz="1750" dirty="0"/>
          </a:p>
        </p:txBody>
      </p:sp>
      <p:sp>
        <p:nvSpPr>
          <p:cNvPr id="7" name="Text 4"/>
          <p:cNvSpPr/>
          <p:nvPr/>
        </p:nvSpPr>
        <p:spPr>
          <a:xfrm>
            <a:off x="5847398" y="2582108"/>
            <a:ext cx="2777490"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Dynamic Logical Ring</a:t>
            </a:r>
            <a:endParaRPr lang="en-US" sz="2187" dirty="0"/>
          </a:p>
        </p:txBody>
      </p:sp>
      <p:sp>
        <p:nvSpPr>
          <p:cNvPr id="8" name="Text 5"/>
          <p:cNvSpPr/>
          <p:nvPr/>
        </p:nvSpPr>
        <p:spPr>
          <a:xfrm>
            <a:off x="5847398" y="3151465"/>
            <a:ext cx="2949416" cy="2487811"/>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Unlike previous logical ring algorithms, the logical ring in this algorithm is built dynamically on-the-fly, allowing it to adapt to the changing network topology in a mobile environment.</a:t>
            </a:r>
            <a:endParaRPr lang="en-US" sz="1750" dirty="0"/>
          </a:p>
        </p:txBody>
      </p:sp>
      <p:sp>
        <p:nvSpPr>
          <p:cNvPr id="9" name="Text 6"/>
          <p:cNvSpPr/>
          <p:nvPr/>
        </p:nvSpPr>
        <p:spPr>
          <a:xfrm>
            <a:off x="9346406" y="2582108"/>
            <a:ext cx="2794635"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Mobility-Aware Design</a:t>
            </a:r>
            <a:endParaRPr lang="en-US" sz="2187" dirty="0"/>
          </a:p>
        </p:txBody>
      </p:sp>
      <p:sp>
        <p:nvSpPr>
          <p:cNvPr id="10" name="Text 7"/>
          <p:cNvSpPr/>
          <p:nvPr/>
        </p:nvSpPr>
        <p:spPr>
          <a:xfrm>
            <a:off x="9346406" y="3151465"/>
            <a:ext cx="2949416" cy="2843213"/>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The algorithm explicitly considers node mobility and uses information from the routing protocol to make decisions that reduce the number of hops per message, further improving power efficiency.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696"/>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10980420" y="0"/>
            <a:ext cx="3657600" cy="8232696"/>
          </a:xfrm>
          <a:prstGeom prst="rect">
            <a:avLst/>
          </a:prstGeom>
        </p:spPr>
      </p:pic>
      <p:sp>
        <p:nvSpPr>
          <p:cNvPr id="5" name="Text 1"/>
          <p:cNvSpPr/>
          <p:nvPr/>
        </p:nvSpPr>
        <p:spPr>
          <a:xfrm>
            <a:off x="791408" y="580311"/>
            <a:ext cx="5276493" cy="659606"/>
          </a:xfrm>
          <a:prstGeom prst="rect">
            <a:avLst/>
          </a:prstGeom>
          <a:noFill/>
          <a:ln/>
        </p:spPr>
        <p:txBody>
          <a:bodyPr wrap="none" rtlCol="0" anchor="t"/>
          <a:lstStyle/>
          <a:p>
            <a:pPr marL="0" indent="0">
              <a:lnSpc>
                <a:spcPts val="5193"/>
              </a:lnSpc>
              <a:buNone/>
            </a:pPr>
            <a:r>
              <a:rPr lang="en-US" sz="4155" dirty="0">
                <a:solidFill>
                  <a:srgbClr val="1F1E1E"/>
                </a:solidFill>
                <a:latin typeface="Red Hat Text" pitchFamily="34" charset="0"/>
                <a:ea typeface="Red Hat Text" pitchFamily="34" charset="-122"/>
                <a:cs typeface="Red Hat Text" pitchFamily="34" charset="-120"/>
              </a:rPr>
              <a:t>Proposed Approach</a:t>
            </a:r>
            <a:endParaRPr lang="en-US" sz="4155" dirty="0"/>
          </a:p>
        </p:txBody>
      </p:sp>
      <p:sp>
        <p:nvSpPr>
          <p:cNvPr id="6" name="Shape 2"/>
          <p:cNvSpPr/>
          <p:nvPr/>
        </p:nvSpPr>
        <p:spPr>
          <a:xfrm>
            <a:off x="1086922" y="1556504"/>
            <a:ext cx="42148" cy="6095881"/>
          </a:xfrm>
          <a:prstGeom prst="rect">
            <a:avLst/>
          </a:prstGeom>
          <a:solidFill>
            <a:srgbClr val="E0B7B7"/>
          </a:solidFill>
          <a:ln/>
        </p:spPr>
      </p:sp>
      <p:sp>
        <p:nvSpPr>
          <p:cNvPr id="7" name="Shape 3"/>
          <p:cNvSpPr/>
          <p:nvPr/>
        </p:nvSpPr>
        <p:spPr>
          <a:xfrm>
            <a:off x="1345406" y="1937623"/>
            <a:ext cx="738664" cy="42148"/>
          </a:xfrm>
          <a:prstGeom prst="rect">
            <a:avLst/>
          </a:prstGeom>
          <a:solidFill>
            <a:srgbClr val="E0B7B7"/>
          </a:solidFill>
          <a:ln/>
        </p:spPr>
      </p:sp>
      <p:sp>
        <p:nvSpPr>
          <p:cNvPr id="8" name="Shape 4"/>
          <p:cNvSpPr/>
          <p:nvPr/>
        </p:nvSpPr>
        <p:spPr>
          <a:xfrm>
            <a:off x="870585" y="1721406"/>
            <a:ext cx="474821" cy="474821"/>
          </a:xfrm>
          <a:prstGeom prst="roundRect">
            <a:avLst>
              <a:gd name="adj" fmla="val 26670"/>
            </a:avLst>
          </a:prstGeom>
          <a:solidFill>
            <a:srgbClr val="FFD6D6"/>
          </a:solidFill>
          <a:ln/>
        </p:spPr>
      </p:sp>
      <p:sp>
        <p:nvSpPr>
          <p:cNvPr id="9" name="Text 5"/>
          <p:cNvSpPr/>
          <p:nvPr/>
        </p:nvSpPr>
        <p:spPr>
          <a:xfrm>
            <a:off x="1059299" y="1760934"/>
            <a:ext cx="97274" cy="395645"/>
          </a:xfrm>
          <a:prstGeom prst="rect">
            <a:avLst/>
          </a:prstGeom>
          <a:noFill/>
          <a:ln/>
        </p:spPr>
        <p:txBody>
          <a:bodyPr wrap="none" rtlCol="0" anchor="t"/>
          <a:lstStyle/>
          <a:p>
            <a:pPr marL="0" indent="0" algn="ctr">
              <a:lnSpc>
                <a:spcPts val="3116"/>
              </a:lnSpc>
              <a:buNone/>
            </a:pPr>
            <a:r>
              <a:rPr lang="en-US" sz="2493" dirty="0">
                <a:solidFill>
                  <a:srgbClr val="1F1E1E"/>
                </a:solidFill>
                <a:latin typeface="Red Hat Text" pitchFamily="34" charset="0"/>
                <a:ea typeface="Red Hat Text" pitchFamily="34" charset="-122"/>
                <a:cs typeface="Red Hat Text" pitchFamily="34" charset="-120"/>
              </a:rPr>
              <a:t>1</a:t>
            </a:r>
            <a:endParaRPr lang="en-US" sz="2493" dirty="0"/>
          </a:p>
        </p:txBody>
      </p:sp>
      <p:sp>
        <p:nvSpPr>
          <p:cNvPr id="10" name="Text 6"/>
          <p:cNvSpPr/>
          <p:nvPr/>
        </p:nvSpPr>
        <p:spPr>
          <a:xfrm>
            <a:off x="2268736" y="1767483"/>
            <a:ext cx="2638187" cy="329803"/>
          </a:xfrm>
          <a:prstGeom prst="rect">
            <a:avLst/>
          </a:prstGeom>
          <a:noFill/>
          <a:ln/>
        </p:spPr>
        <p:txBody>
          <a:bodyPr wrap="none" rtlCol="0" anchor="t"/>
          <a:lstStyle/>
          <a:p>
            <a:pPr marL="0" indent="0" algn="l">
              <a:lnSpc>
                <a:spcPts val="2597"/>
              </a:lnSpc>
              <a:buNone/>
            </a:pPr>
            <a:r>
              <a:rPr lang="en-US" sz="2077" dirty="0">
                <a:solidFill>
                  <a:srgbClr val="1F1E1E"/>
                </a:solidFill>
                <a:latin typeface="Red Hat Text" pitchFamily="34" charset="0"/>
                <a:ea typeface="Red Hat Text" pitchFamily="34" charset="-122"/>
                <a:cs typeface="Red Hat Text" pitchFamily="34" charset="-120"/>
              </a:rPr>
              <a:t>Idle State</a:t>
            </a:r>
            <a:endParaRPr lang="en-US" sz="2077" dirty="0"/>
          </a:p>
        </p:txBody>
      </p:sp>
      <p:sp>
        <p:nvSpPr>
          <p:cNvPr id="11" name="Text 7"/>
          <p:cNvSpPr/>
          <p:nvPr/>
        </p:nvSpPr>
        <p:spPr>
          <a:xfrm>
            <a:off x="2268736" y="2223849"/>
            <a:ext cx="7912656" cy="1012984"/>
          </a:xfrm>
          <a:prstGeom prst="rect">
            <a:avLst/>
          </a:prstGeom>
          <a:noFill/>
          <a:ln/>
        </p:spPr>
        <p:txBody>
          <a:bodyPr wrap="square" rtlCol="0" anchor="t"/>
          <a:lstStyle/>
          <a:p>
            <a:pPr marL="0" indent="0" algn="l">
              <a:lnSpc>
                <a:spcPts val="2659"/>
              </a:lnSpc>
              <a:buNone/>
            </a:pPr>
            <a:r>
              <a:rPr lang="en-US" sz="1662" dirty="0">
                <a:solidFill>
                  <a:srgbClr val="3B3535"/>
                </a:solidFill>
                <a:latin typeface="Roboto" pitchFamily="34" charset="0"/>
                <a:ea typeface="Roboto" pitchFamily="34" charset="-122"/>
                <a:cs typeface="Roboto" pitchFamily="34" charset="-120"/>
              </a:rPr>
              <a:t>The algorithm starts in the Idle state, where the current coordinator process waits for requests to access the critical section. When requests are pending, the algorithm transitions to the Coordinator-Change state.</a:t>
            </a:r>
            <a:endParaRPr lang="en-US" sz="1662" dirty="0"/>
          </a:p>
        </p:txBody>
      </p:sp>
      <p:sp>
        <p:nvSpPr>
          <p:cNvPr id="12" name="Shape 8"/>
          <p:cNvSpPr/>
          <p:nvPr/>
        </p:nvSpPr>
        <p:spPr>
          <a:xfrm>
            <a:off x="1345406" y="4039910"/>
            <a:ext cx="738664" cy="42148"/>
          </a:xfrm>
          <a:prstGeom prst="rect">
            <a:avLst/>
          </a:prstGeom>
          <a:solidFill>
            <a:srgbClr val="E0B7B7"/>
          </a:solidFill>
          <a:ln/>
        </p:spPr>
      </p:sp>
      <p:sp>
        <p:nvSpPr>
          <p:cNvPr id="13" name="Shape 9"/>
          <p:cNvSpPr/>
          <p:nvPr/>
        </p:nvSpPr>
        <p:spPr>
          <a:xfrm>
            <a:off x="870585" y="3823692"/>
            <a:ext cx="474821" cy="474821"/>
          </a:xfrm>
          <a:prstGeom prst="roundRect">
            <a:avLst>
              <a:gd name="adj" fmla="val 26670"/>
            </a:avLst>
          </a:prstGeom>
          <a:solidFill>
            <a:srgbClr val="FFD6D6"/>
          </a:solidFill>
          <a:ln/>
        </p:spPr>
      </p:sp>
      <p:sp>
        <p:nvSpPr>
          <p:cNvPr id="14" name="Text 10"/>
          <p:cNvSpPr/>
          <p:nvPr/>
        </p:nvSpPr>
        <p:spPr>
          <a:xfrm>
            <a:off x="1021199" y="3863221"/>
            <a:ext cx="173474" cy="395645"/>
          </a:xfrm>
          <a:prstGeom prst="rect">
            <a:avLst/>
          </a:prstGeom>
          <a:noFill/>
          <a:ln/>
        </p:spPr>
        <p:txBody>
          <a:bodyPr wrap="none" rtlCol="0" anchor="t"/>
          <a:lstStyle/>
          <a:p>
            <a:pPr marL="0" indent="0" algn="ctr">
              <a:lnSpc>
                <a:spcPts val="3116"/>
              </a:lnSpc>
              <a:buNone/>
            </a:pPr>
            <a:r>
              <a:rPr lang="en-US" sz="2493" dirty="0">
                <a:solidFill>
                  <a:srgbClr val="1F1E1E"/>
                </a:solidFill>
                <a:latin typeface="Red Hat Text" pitchFamily="34" charset="0"/>
                <a:ea typeface="Red Hat Text" pitchFamily="34" charset="-122"/>
                <a:cs typeface="Red Hat Text" pitchFamily="34" charset="-120"/>
              </a:rPr>
              <a:t>2</a:t>
            </a:r>
            <a:endParaRPr lang="en-US" sz="2493" dirty="0"/>
          </a:p>
        </p:txBody>
      </p:sp>
      <p:sp>
        <p:nvSpPr>
          <p:cNvPr id="15" name="Text 11"/>
          <p:cNvSpPr/>
          <p:nvPr/>
        </p:nvSpPr>
        <p:spPr>
          <a:xfrm>
            <a:off x="2268736" y="3869769"/>
            <a:ext cx="3152894" cy="329803"/>
          </a:xfrm>
          <a:prstGeom prst="rect">
            <a:avLst/>
          </a:prstGeom>
          <a:noFill/>
          <a:ln/>
        </p:spPr>
        <p:txBody>
          <a:bodyPr wrap="none" rtlCol="0" anchor="t"/>
          <a:lstStyle/>
          <a:p>
            <a:pPr marL="0" indent="0" algn="l">
              <a:lnSpc>
                <a:spcPts val="2597"/>
              </a:lnSpc>
              <a:buNone/>
            </a:pPr>
            <a:r>
              <a:rPr lang="en-US" sz="2077" dirty="0">
                <a:solidFill>
                  <a:srgbClr val="1F1E1E"/>
                </a:solidFill>
                <a:latin typeface="Red Hat Text" pitchFamily="34" charset="0"/>
                <a:ea typeface="Red Hat Text" pitchFamily="34" charset="-122"/>
                <a:cs typeface="Red Hat Text" pitchFamily="34" charset="-120"/>
              </a:rPr>
              <a:t>Coordinator-Change State</a:t>
            </a:r>
            <a:endParaRPr lang="en-US" sz="2077" dirty="0"/>
          </a:p>
        </p:txBody>
      </p:sp>
      <p:sp>
        <p:nvSpPr>
          <p:cNvPr id="16" name="Text 12"/>
          <p:cNvSpPr/>
          <p:nvPr/>
        </p:nvSpPr>
        <p:spPr>
          <a:xfrm>
            <a:off x="2268736" y="4326136"/>
            <a:ext cx="7912656" cy="1012984"/>
          </a:xfrm>
          <a:prstGeom prst="rect">
            <a:avLst/>
          </a:prstGeom>
          <a:noFill/>
          <a:ln/>
        </p:spPr>
        <p:txBody>
          <a:bodyPr wrap="square" rtlCol="0" anchor="t"/>
          <a:lstStyle/>
          <a:p>
            <a:pPr marL="0" indent="0" algn="l">
              <a:lnSpc>
                <a:spcPts val="2659"/>
              </a:lnSpc>
              <a:buNone/>
            </a:pPr>
            <a:r>
              <a:rPr lang="en-US" sz="1662" dirty="0">
                <a:solidFill>
                  <a:srgbClr val="3B3535"/>
                </a:solidFill>
                <a:latin typeface="Roboto" pitchFamily="34" charset="0"/>
                <a:ea typeface="Roboto" pitchFamily="34" charset="-122"/>
                <a:cs typeface="Roboto" pitchFamily="34" charset="-120"/>
              </a:rPr>
              <a:t>In this state, the algorithm executes a round of a dynamic logical ring, passing a token around to inform processes of the new coordinator and allow pending requests to be served.</a:t>
            </a:r>
            <a:endParaRPr lang="en-US" sz="1662" dirty="0"/>
          </a:p>
        </p:txBody>
      </p:sp>
      <p:sp>
        <p:nvSpPr>
          <p:cNvPr id="17" name="Shape 13"/>
          <p:cNvSpPr/>
          <p:nvPr/>
        </p:nvSpPr>
        <p:spPr>
          <a:xfrm>
            <a:off x="1345406" y="6142196"/>
            <a:ext cx="738664" cy="42148"/>
          </a:xfrm>
          <a:prstGeom prst="rect">
            <a:avLst/>
          </a:prstGeom>
          <a:solidFill>
            <a:srgbClr val="E0B7B7"/>
          </a:solidFill>
          <a:ln/>
        </p:spPr>
      </p:sp>
      <p:sp>
        <p:nvSpPr>
          <p:cNvPr id="18" name="Shape 14"/>
          <p:cNvSpPr/>
          <p:nvPr/>
        </p:nvSpPr>
        <p:spPr>
          <a:xfrm>
            <a:off x="870585" y="5925979"/>
            <a:ext cx="474821" cy="474821"/>
          </a:xfrm>
          <a:prstGeom prst="roundRect">
            <a:avLst>
              <a:gd name="adj" fmla="val 26670"/>
            </a:avLst>
          </a:prstGeom>
          <a:solidFill>
            <a:srgbClr val="FFD6D6"/>
          </a:solidFill>
          <a:ln/>
        </p:spPr>
      </p:sp>
      <p:sp>
        <p:nvSpPr>
          <p:cNvPr id="19" name="Text 15"/>
          <p:cNvSpPr/>
          <p:nvPr/>
        </p:nvSpPr>
        <p:spPr>
          <a:xfrm>
            <a:off x="1015246" y="5965508"/>
            <a:ext cx="185499" cy="395645"/>
          </a:xfrm>
          <a:prstGeom prst="rect">
            <a:avLst/>
          </a:prstGeom>
          <a:noFill/>
          <a:ln/>
        </p:spPr>
        <p:txBody>
          <a:bodyPr wrap="none" rtlCol="0" anchor="t"/>
          <a:lstStyle/>
          <a:p>
            <a:pPr marL="0" indent="0" algn="ctr">
              <a:lnSpc>
                <a:spcPts val="3116"/>
              </a:lnSpc>
              <a:buNone/>
            </a:pPr>
            <a:r>
              <a:rPr lang="en-US" sz="2493" dirty="0">
                <a:solidFill>
                  <a:srgbClr val="1F1E1E"/>
                </a:solidFill>
                <a:latin typeface="Red Hat Text" pitchFamily="34" charset="0"/>
                <a:ea typeface="Red Hat Text" pitchFamily="34" charset="-122"/>
                <a:cs typeface="Red Hat Text" pitchFamily="34" charset="-120"/>
              </a:rPr>
              <a:t>3</a:t>
            </a:r>
            <a:endParaRPr lang="en-US" sz="2493" dirty="0"/>
          </a:p>
        </p:txBody>
      </p:sp>
      <p:sp>
        <p:nvSpPr>
          <p:cNvPr id="20" name="Text 16"/>
          <p:cNvSpPr/>
          <p:nvPr/>
        </p:nvSpPr>
        <p:spPr>
          <a:xfrm>
            <a:off x="2268736" y="5972056"/>
            <a:ext cx="3033117" cy="329803"/>
          </a:xfrm>
          <a:prstGeom prst="rect">
            <a:avLst/>
          </a:prstGeom>
          <a:noFill/>
          <a:ln/>
        </p:spPr>
        <p:txBody>
          <a:bodyPr wrap="none" rtlCol="0" anchor="t"/>
          <a:lstStyle/>
          <a:p>
            <a:pPr marL="0" indent="0" algn="l">
              <a:lnSpc>
                <a:spcPts val="2597"/>
              </a:lnSpc>
              <a:buNone/>
            </a:pPr>
            <a:r>
              <a:rPr lang="en-US" sz="2077" dirty="0">
                <a:solidFill>
                  <a:srgbClr val="1F1E1E"/>
                </a:solidFill>
                <a:latin typeface="Red Hat Text" pitchFamily="34" charset="0"/>
                <a:ea typeface="Red Hat Text" pitchFamily="34" charset="-122"/>
                <a:cs typeface="Red Hat Text" pitchFamily="34" charset="-120"/>
              </a:rPr>
              <a:t>Logical Ring Construction</a:t>
            </a:r>
            <a:endParaRPr lang="en-US" sz="2077" dirty="0"/>
          </a:p>
        </p:txBody>
      </p:sp>
      <p:sp>
        <p:nvSpPr>
          <p:cNvPr id="21" name="Text 17"/>
          <p:cNvSpPr/>
          <p:nvPr/>
        </p:nvSpPr>
        <p:spPr>
          <a:xfrm>
            <a:off x="2268736" y="6428423"/>
            <a:ext cx="7912656" cy="1012984"/>
          </a:xfrm>
          <a:prstGeom prst="rect">
            <a:avLst/>
          </a:prstGeom>
          <a:noFill/>
          <a:ln/>
        </p:spPr>
        <p:txBody>
          <a:bodyPr wrap="square" rtlCol="0" anchor="t"/>
          <a:lstStyle/>
          <a:p>
            <a:pPr marL="0" indent="0" algn="l">
              <a:lnSpc>
                <a:spcPts val="2659"/>
              </a:lnSpc>
              <a:buNone/>
            </a:pPr>
            <a:r>
              <a:rPr lang="en-US" sz="1662" dirty="0">
                <a:solidFill>
                  <a:srgbClr val="3B3535"/>
                </a:solidFill>
                <a:latin typeface="Roboto" pitchFamily="34" charset="0"/>
                <a:ea typeface="Roboto" pitchFamily="34" charset="-122"/>
                <a:cs typeface="Roboto" pitchFamily="34" charset="-120"/>
              </a:rPr>
              <a:t>The logical ring is built on-the-fly, with each process selecting its successor in the ring based on a policy that considers the number of hops to other processes. This allows the ring to adapt to the changing network topology.</a:t>
            </a:r>
            <a:endParaRPr lang="en-US" sz="1662"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2348389" y="1332309"/>
            <a:ext cx="5554980" cy="694373"/>
          </a:xfrm>
          <a:prstGeom prst="rect">
            <a:avLst/>
          </a:prstGeom>
          <a:noFill/>
          <a:ln/>
        </p:spPr>
        <p:txBody>
          <a:bodyPr wrap="none" rtlCol="0" anchor="t"/>
          <a:lstStyle/>
          <a:p>
            <a:pPr marL="0" indent="0">
              <a:lnSpc>
                <a:spcPts val="5468"/>
              </a:lnSpc>
              <a:buNone/>
            </a:pPr>
            <a:r>
              <a:rPr lang="en-US" sz="4374" dirty="0">
                <a:solidFill>
                  <a:srgbClr val="1F1E1E"/>
                </a:solidFill>
                <a:latin typeface="Red Hat Text" pitchFamily="34" charset="0"/>
                <a:ea typeface="Red Hat Text" pitchFamily="34" charset="-122"/>
                <a:cs typeface="Red Hat Text" pitchFamily="34" charset="-120"/>
              </a:rPr>
              <a:t>Experimental Results</a:t>
            </a:r>
            <a:endParaRPr lang="en-US" sz="4374" dirty="0"/>
          </a:p>
        </p:txBody>
      </p:sp>
      <p:sp>
        <p:nvSpPr>
          <p:cNvPr id="5" name="Text 2"/>
          <p:cNvSpPr/>
          <p:nvPr/>
        </p:nvSpPr>
        <p:spPr>
          <a:xfrm>
            <a:off x="2348389" y="2582108"/>
            <a:ext cx="2777490"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Baseline Algorithms</a:t>
            </a:r>
            <a:endParaRPr lang="en-US" sz="2187" dirty="0"/>
          </a:p>
        </p:txBody>
      </p:sp>
      <p:sp>
        <p:nvSpPr>
          <p:cNvPr id="6" name="Text 3"/>
          <p:cNvSpPr/>
          <p:nvPr/>
        </p:nvSpPr>
        <p:spPr>
          <a:xfrm>
            <a:off x="2348389" y="3151465"/>
            <a:ext cx="2949416" cy="2487811"/>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The proposed algorithm was compared to other token-based distributed mutual exclusion algorithms, including classic token-asking and logical ring approaches, to evaluate its performance.</a:t>
            </a:r>
            <a:endParaRPr lang="en-US" sz="1750" dirty="0"/>
          </a:p>
        </p:txBody>
      </p:sp>
      <p:sp>
        <p:nvSpPr>
          <p:cNvPr id="7" name="Text 4"/>
          <p:cNvSpPr/>
          <p:nvPr/>
        </p:nvSpPr>
        <p:spPr>
          <a:xfrm>
            <a:off x="5847398" y="2582108"/>
            <a:ext cx="2949416" cy="694373"/>
          </a:xfrm>
          <a:prstGeom prst="rect">
            <a:avLst/>
          </a:prstGeom>
          <a:noFill/>
          <a:ln/>
        </p:spPr>
        <p:txBody>
          <a:bodyPr wrap="squar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Optimality under Heavy Load</a:t>
            </a:r>
            <a:endParaRPr lang="en-US" sz="2187" dirty="0"/>
          </a:p>
        </p:txBody>
      </p:sp>
      <p:sp>
        <p:nvSpPr>
          <p:cNvPr id="8" name="Text 5"/>
          <p:cNvSpPr/>
          <p:nvPr/>
        </p:nvSpPr>
        <p:spPr>
          <a:xfrm>
            <a:off x="5847398" y="3498652"/>
            <a:ext cx="2949416" cy="3198614"/>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The simulation results showed that the proposed algorithm achieves optimal performance, with the number of messages per critical section access approaching the theoretical minimum of two, when the request load is heavy.</a:t>
            </a:r>
            <a:endParaRPr lang="en-US" sz="1750" dirty="0"/>
          </a:p>
        </p:txBody>
      </p:sp>
      <p:sp>
        <p:nvSpPr>
          <p:cNvPr id="9" name="Text 6"/>
          <p:cNvSpPr/>
          <p:nvPr/>
        </p:nvSpPr>
        <p:spPr>
          <a:xfrm>
            <a:off x="9346406" y="2582108"/>
            <a:ext cx="2949416" cy="694373"/>
          </a:xfrm>
          <a:prstGeom prst="rect">
            <a:avLst/>
          </a:prstGeom>
          <a:noFill/>
          <a:ln/>
        </p:spPr>
        <p:txBody>
          <a:bodyPr wrap="squar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Reduced Hops per Message</a:t>
            </a:r>
            <a:endParaRPr lang="en-US" sz="2187" dirty="0"/>
          </a:p>
        </p:txBody>
      </p:sp>
      <p:sp>
        <p:nvSpPr>
          <p:cNvPr id="10" name="Text 7"/>
          <p:cNvSpPr/>
          <p:nvPr/>
        </p:nvSpPr>
        <p:spPr>
          <a:xfrm>
            <a:off x="9346406" y="3498652"/>
            <a:ext cx="2949416" cy="2843213"/>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By leveraging information from the routing protocol to construct the dynamic logical ring, the algorithm was able to reduce the average number of hops per message, leading to improved power efficiency in the mobile network.</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2348389" y="910233"/>
            <a:ext cx="7277219" cy="694373"/>
          </a:xfrm>
          <a:prstGeom prst="rect">
            <a:avLst/>
          </a:prstGeom>
          <a:noFill/>
          <a:ln/>
        </p:spPr>
        <p:txBody>
          <a:bodyPr wrap="none" rtlCol="0" anchor="t"/>
          <a:lstStyle/>
          <a:p>
            <a:pPr marL="0" indent="0">
              <a:lnSpc>
                <a:spcPts val="5468"/>
              </a:lnSpc>
              <a:buNone/>
            </a:pPr>
            <a:r>
              <a:rPr lang="en-US" sz="4374" dirty="0">
                <a:solidFill>
                  <a:srgbClr val="1F1E1E"/>
                </a:solidFill>
                <a:latin typeface="Red Hat Text" pitchFamily="34" charset="0"/>
                <a:ea typeface="Red Hat Text" pitchFamily="34" charset="-122"/>
                <a:cs typeface="Red Hat Text" pitchFamily="34" charset="-120"/>
              </a:rPr>
              <a:t>Key Concepts and Algorithms</a:t>
            </a:r>
            <a:endParaRPr lang="en-US" sz="4374" dirty="0"/>
          </a:p>
        </p:txBody>
      </p:sp>
      <p:sp>
        <p:nvSpPr>
          <p:cNvPr id="5" name="Shape 2"/>
          <p:cNvSpPr/>
          <p:nvPr/>
        </p:nvSpPr>
        <p:spPr>
          <a:xfrm>
            <a:off x="2348389" y="2048947"/>
            <a:ext cx="4855726" cy="2346365"/>
          </a:xfrm>
          <a:prstGeom prst="roundRect">
            <a:avLst>
              <a:gd name="adj" fmla="val 5682"/>
            </a:avLst>
          </a:prstGeom>
          <a:solidFill>
            <a:srgbClr val="FFD6D6"/>
          </a:solidFill>
          <a:ln/>
        </p:spPr>
      </p:sp>
      <p:sp>
        <p:nvSpPr>
          <p:cNvPr id="6" name="Text 3"/>
          <p:cNvSpPr/>
          <p:nvPr/>
        </p:nvSpPr>
        <p:spPr>
          <a:xfrm>
            <a:off x="2574088" y="2048947"/>
            <a:ext cx="2902625"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Token-Based Approach</a:t>
            </a:r>
            <a:endParaRPr lang="en-US" sz="2187" dirty="0"/>
          </a:p>
        </p:txBody>
      </p:sp>
      <p:sp>
        <p:nvSpPr>
          <p:cNvPr id="7" name="Text 4"/>
          <p:cNvSpPr/>
          <p:nvPr/>
        </p:nvSpPr>
        <p:spPr>
          <a:xfrm>
            <a:off x="2570559" y="2475346"/>
            <a:ext cx="4411385" cy="1421606"/>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The algorithm belongs to the token-based family of distributed mutual exclusion algorithms, where a process can enter the critical section only when it holds the token.</a:t>
            </a:r>
            <a:endParaRPr lang="en-US" sz="1750" dirty="0"/>
          </a:p>
        </p:txBody>
      </p:sp>
      <p:sp>
        <p:nvSpPr>
          <p:cNvPr id="8" name="Shape 5"/>
          <p:cNvSpPr/>
          <p:nvPr/>
        </p:nvSpPr>
        <p:spPr>
          <a:xfrm>
            <a:off x="7426285" y="2048947"/>
            <a:ext cx="4855726" cy="2346365"/>
          </a:xfrm>
          <a:prstGeom prst="roundRect">
            <a:avLst>
              <a:gd name="adj" fmla="val 5682"/>
            </a:avLst>
          </a:prstGeom>
          <a:solidFill>
            <a:srgbClr val="FFD6D6"/>
          </a:solidFill>
          <a:ln/>
        </p:spPr>
      </p:sp>
      <p:sp>
        <p:nvSpPr>
          <p:cNvPr id="9" name="Text 6"/>
          <p:cNvSpPr/>
          <p:nvPr/>
        </p:nvSpPr>
        <p:spPr>
          <a:xfrm>
            <a:off x="7648456" y="2048947"/>
            <a:ext cx="2777490"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Dynamic Logical Ring</a:t>
            </a:r>
            <a:endParaRPr lang="en-US" sz="2187" dirty="0"/>
          </a:p>
        </p:txBody>
      </p:sp>
      <p:sp>
        <p:nvSpPr>
          <p:cNvPr id="10" name="Text 7"/>
          <p:cNvSpPr/>
          <p:nvPr/>
        </p:nvSpPr>
        <p:spPr>
          <a:xfrm>
            <a:off x="7648456" y="2457996"/>
            <a:ext cx="4411385" cy="1421606"/>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The algorithm structures the processes into a logical ring that is built dynamically on-the-fly, allowing it to adapt to changes in the network topology.</a:t>
            </a:r>
            <a:endParaRPr lang="en-US" sz="1750" dirty="0"/>
          </a:p>
        </p:txBody>
      </p:sp>
      <p:sp>
        <p:nvSpPr>
          <p:cNvPr id="11" name="Shape 8"/>
          <p:cNvSpPr/>
          <p:nvPr/>
        </p:nvSpPr>
        <p:spPr>
          <a:xfrm>
            <a:off x="2348389" y="4617482"/>
            <a:ext cx="4855726" cy="2701766"/>
          </a:xfrm>
          <a:prstGeom prst="roundRect">
            <a:avLst>
              <a:gd name="adj" fmla="val 4935"/>
            </a:avLst>
          </a:prstGeom>
          <a:solidFill>
            <a:srgbClr val="FFD6D6"/>
          </a:solidFill>
          <a:ln/>
        </p:spPr>
      </p:sp>
      <p:sp>
        <p:nvSpPr>
          <p:cNvPr id="12" name="Text 9"/>
          <p:cNvSpPr/>
          <p:nvPr/>
        </p:nvSpPr>
        <p:spPr>
          <a:xfrm>
            <a:off x="2574088" y="4676895"/>
            <a:ext cx="3319343"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Coordinator-Change State</a:t>
            </a:r>
            <a:endParaRPr lang="en-US" sz="2187" dirty="0"/>
          </a:p>
        </p:txBody>
      </p:sp>
      <p:sp>
        <p:nvSpPr>
          <p:cNvPr id="13" name="Text 10"/>
          <p:cNvSpPr/>
          <p:nvPr/>
        </p:nvSpPr>
        <p:spPr>
          <a:xfrm>
            <a:off x="2574088" y="5079861"/>
            <a:ext cx="4411385" cy="1777008"/>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The algorithm alternates between an Idle state and a Coordinator-Change state, where a round of the logical ring is executed to inform processes of the new coordinator and serve pending requests.</a:t>
            </a:r>
            <a:endParaRPr lang="en-US" sz="1750" dirty="0"/>
          </a:p>
        </p:txBody>
      </p:sp>
      <p:sp>
        <p:nvSpPr>
          <p:cNvPr id="14" name="Shape 11"/>
          <p:cNvSpPr/>
          <p:nvPr/>
        </p:nvSpPr>
        <p:spPr>
          <a:xfrm>
            <a:off x="7426285" y="4676895"/>
            <a:ext cx="4855726" cy="2701766"/>
          </a:xfrm>
          <a:prstGeom prst="roundRect">
            <a:avLst>
              <a:gd name="adj" fmla="val 4935"/>
            </a:avLst>
          </a:prstGeom>
          <a:solidFill>
            <a:srgbClr val="FFD6D6"/>
          </a:solidFill>
          <a:ln/>
        </p:spPr>
      </p:sp>
      <p:sp>
        <p:nvSpPr>
          <p:cNvPr id="15" name="Text 12"/>
          <p:cNvSpPr/>
          <p:nvPr/>
        </p:nvSpPr>
        <p:spPr>
          <a:xfrm>
            <a:off x="7648455" y="4702134"/>
            <a:ext cx="3301127"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Successor Selection Policy</a:t>
            </a:r>
            <a:endParaRPr lang="en-US" sz="2187" dirty="0"/>
          </a:p>
        </p:txBody>
      </p:sp>
      <p:sp>
        <p:nvSpPr>
          <p:cNvPr id="16" name="Text 13"/>
          <p:cNvSpPr/>
          <p:nvPr/>
        </p:nvSpPr>
        <p:spPr>
          <a:xfrm>
            <a:off x="7648455" y="5136303"/>
            <a:ext cx="4411385" cy="1777008"/>
          </a:xfrm>
          <a:prstGeom prst="rect">
            <a:avLst/>
          </a:prstGeom>
          <a:noFill/>
          <a:ln/>
        </p:spPr>
        <p:txBody>
          <a:bodyPr wrap="square" rtlCol="0" anchor="t"/>
          <a:lstStyle/>
          <a:p>
            <a:pPr marL="0" indent="0">
              <a:lnSpc>
                <a:spcPts val="2799"/>
              </a:lnSpc>
              <a:buNone/>
            </a:pPr>
            <a:r>
              <a:rPr lang="en-US" sz="1740" dirty="0">
                <a:solidFill>
                  <a:srgbClr val="3B3535"/>
                </a:solidFill>
                <a:latin typeface="Roboto" pitchFamily="34" charset="0"/>
                <a:ea typeface="Roboto" pitchFamily="34" charset="-122"/>
                <a:cs typeface="Roboto" pitchFamily="34" charset="-120"/>
              </a:rPr>
              <a:t>The policy used to select the successor in the logical ring is based on the number of hops to other processes, as determined by the underlying routing protocol, to minimize the number of hops per message.</a:t>
            </a:r>
            <a:endParaRPr lang="en-US" sz="174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2348389" y="1161574"/>
            <a:ext cx="5554980" cy="694373"/>
          </a:xfrm>
          <a:prstGeom prst="rect">
            <a:avLst/>
          </a:prstGeom>
          <a:noFill/>
          <a:ln/>
        </p:spPr>
        <p:txBody>
          <a:bodyPr wrap="none" rtlCol="0" anchor="t"/>
          <a:lstStyle/>
          <a:p>
            <a:pPr marL="0" indent="0">
              <a:lnSpc>
                <a:spcPts val="5468"/>
              </a:lnSpc>
              <a:buNone/>
            </a:pPr>
            <a:r>
              <a:rPr lang="en-US" sz="4374" dirty="0">
                <a:solidFill>
                  <a:srgbClr val="1F1E1E"/>
                </a:solidFill>
                <a:latin typeface="Red Hat Text" pitchFamily="34" charset="0"/>
                <a:ea typeface="Red Hat Text" pitchFamily="34" charset="-122"/>
                <a:cs typeface="Red Hat Text" pitchFamily="34" charset="-120"/>
              </a:rPr>
              <a:t>Formal Analysis</a:t>
            </a:r>
            <a:endParaRPr lang="en-US" sz="4374" dirty="0"/>
          </a:p>
        </p:txBody>
      </p:sp>
      <p:pic>
        <p:nvPicPr>
          <p:cNvPr id="5" name="Image 1" descr="preencoded.png"/>
          <p:cNvPicPr>
            <a:picLocks noChangeAspect="1"/>
          </p:cNvPicPr>
          <p:nvPr/>
        </p:nvPicPr>
        <p:blipFill>
          <a:blip r:embed="rId4"/>
          <a:stretch>
            <a:fillRect/>
          </a:stretch>
        </p:blipFill>
        <p:spPr>
          <a:xfrm>
            <a:off x="2348389" y="2300288"/>
            <a:ext cx="3311128" cy="888682"/>
          </a:xfrm>
          <a:prstGeom prst="rect">
            <a:avLst/>
          </a:prstGeom>
        </p:spPr>
      </p:pic>
      <p:sp>
        <p:nvSpPr>
          <p:cNvPr id="6" name="Text 2"/>
          <p:cNvSpPr/>
          <p:nvPr/>
        </p:nvSpPr>
        <p:spPr>
          <a:xfrm>
            <a:off x="2570559" y="3522226"/>
            <a:ext cx="2777490" cy="347186"/>
          </a:xfrm>
          <a:prstGeom prst="rect">
            <a:avLst/>
          </a:prstGeom>
          <a:noFill/>
          <a:ln/>
        </p:spPr>
        <p:txBody>
          <a:bodyPr wrap="none" rtlCol="0" anchor="t"/>
          <a:lstStyle/>
          <a:p>
            <a:pPr marL="0" indent="0" algn="l">
              <a:lnSpc>
                <a:spcPts val="2734"/>
              </a:lnSpc>
              <a:buNone/>
            </a:pPr>
            <a:r>
              <a:rPr lang="en-US" sz="2187" dirty="0">
                <a:solidFill>
                  <a:srgbClr val="1F1E1E"/>
                </a:solidFill>
                <a:latin typeface="Red Hat Text" pitchFamily="34" charset="0"/>
                <a:ea typeface="Red Hat Text" pitchFamily="34" charset="-122"/>
                <a:cs typeface="Red Hat Text" pitchFamily="34" charset="-120"/>
              </a:rPr>
              <a:t>Mutual Exclusion</a:t>
            </a:r>
            <a:endParaRPr lang="en-US" sz="2187" dirty="0"/>
          </a:p>
        </p:txBody>
      </p:sp>
      <p:sp>
        <p:nvSpPr>
          <p:cNvPr id="7" name="Text 3"/>
          <p:cNvSpPr/>
          <p:nvPr/>
        </p:nvSpPr>
        <p:spPr>
          <a:xfrm>
            <a:off x="2570559" y="4002643"/>
            <a:ext cx="2866787" cy="1777008"/>
          </a:xfrm>
          <a:prstGeom prst="rect">
            <a:avLst/>
          </a:prstGeom>
          <a:noFill/>
          <a:ln/>
        </p:spPr>
        <p:txBody>
          <a:bodyPr wrap="square" rtlCol="0" anchor="t"/>
          <a:lstStyle/>
          <a:p>
            <a:pPr marL="0" indent="0" algn="l">
              <a:lnSpc>
                <a:spcPts val="2799"/>
              </a:lnSpc>
              <a:buNone/>
            </a:pPr>
            <a:r>
              <a:rPr lang="en-US" sz="1750" dirty="0">
                <a:solidFill>
                  <a:srgbClr val="3B3535"/>
                </a:solidFill>
                <a:latin typeface="Roboto" pitchFamily="34" charset="0"/>
                <a:ea typeface="Roboto" pitchFamily="34" charset="-122"/>
                <a:cs typeface="Roboto" pitchFamily="34" charset="-120"/>
              </a:rPr>
              <a:t>The algorithm ensures mutual exclusion by allowing only the process holding the token to enter the critical section.</a:t>
            </a:r>
            <a:endParaRPr lang="en-US" sz="1750" dirty="0"/>
          </a:p>
        </p:txBody>
      </p:sp>
      <p:pic>
        <p:nvPicPr>
          <p:cNvPr id="8" name="Image 2" descr="preencoded.png"/>
          <p:cNvPicPr>
            <a:picLocks noChangeAspect="1"/>
          </p:cNvPicPr>
          <p:nvPr/>
        </p:nvPicPr>
        <p:blipFill>
          <a:blip r:embed="rId5"/>
          <a:stretch>
            <a:fillRect/>
          </a:stretch>
        </p:blipFill>
        <p:spPr>
          <a:xfrm>
            <a:off x="5659517" y="2300288"/>
            <a:ext cx="3311128" cy="888682"/>
          </a:xfrm>
          <a:prstGeom prst="rect">
            <a:avLst/>
          </a:prstGeom>
        </p:spPr>
      </p:pic>
      <p:sp>
        <p:nvSpPr>
          <p:cNvPr id="9" name="Text 4"/>
          <p:cNvSpPr/>
          <p:nvPr/>
        </p:nvSpPr>
        <p:spPr>
          <a:xfrm>
            <a:off x="5881687" y="3522226"/>
            <a:ext cx="2777490" cy="347186"/>
          </a:xfrm>
          <a:prstGeom prst="rect">
            <a:avLst/>
          </a:prstGeom>
          <a:noFill/>
          <a:ln/>
        </p:spPr>
        <p:txBody>
          <a:bodyPr wrap="none" rtlCol="0" anchor="t"/>
          <a:lstStyle/>
          <a:p>
            <a:pPr marL="0" indent="0" algn="l">
              <a:lnSpc>
                <a:spcPts val="2734"/>
              </a:lnSpc>
              <a:buNone/>
            </a:pPr>
            <a:r>
              <a:rPr lang="en-US" sz="2187" dirty="0">
                <a:solidFill>
                  <a:srgbClr val="1F1E1E"/>
                </a:solidFill>
                <a:latin typeface="Red Hat Text" pitchFamily="34" charset="0"/>
                <a:ea typeface="Red Hat Text" pitchFamily="34" charset="-122"/>
                <a:cs typeface="Red Hat Text" pitchFamily="34" charset="-120"/>
              </a:rPr>
              <a:t>Deadlock Freedom</a:t>
            </a:r>
            <a:endParaRPr lang="en-US" sz="2187" dirty="0"/>
          </a:p>
        </p:txBody>
      </p:sp>
      <p:sp>
        <p:nvSpPr>
          <p:cNvPr id="10" name="Text 5"/>
          <p:cNvSpPr/>
          <p:nvPr/>
        </p:nvSpPr>
        <p:spPr>
          <a:xfrm>
            <a:off x="5881687" y="4002643"/>
            <a:ext cx="2866787" cy="2487811"/>
          </a:xfrm>
          <a:prstGeom prst="rect">
            <a:avLst/>
          </a:prstGeom>
          <a:noFill/>
          <a:ln/>
        </p:spPr>
        <p:txBody>
          <a:bodyPr wrap="square" rtlCol="0" anchor="t"/>
          <a:lstStyle/>
          <a:p>
            <a:pPr marL="0" indent="0" algn="l">
              <a:lnSpc>
                <a:spcPts val="2799"/>
              </a:lnSpc>
              <a:buNone/>
            </a:pPr>
            <a:r>
              <a:rPr lang="en-US" sz="1750" dirty="0">
                <a:solidFill>
                  <a:srgbClr val="3B3535"/>
                </a:solidFill>
                <a:latin typeface="Roboto" pitchFamily="34" charset="0"/>
                <a:ea typeface="Roboto" pitchFamily="34" charset="-122"/>
                <a:cs typeface="Roboto" pitchFamily="34" charset="-120"/>
              </a:rPr>
              <a:t>The algorithm is deadlock-free, as the token is always eventually passed to a process that can receive it, even in the presence of node mobility and temporary disconnections.</a:t>
            </a:r>
            <a:endParaRPr lang="en-US" sz="1750" dirty="0"/>
          </a:p>
        </p:txBody>
      </p:sp>
      <p:pic>
        <p:nvPicPr>
          <p:cNvPr id="11" name="Image 3" descr="preencoded.png"/>
          <p:cNvPicPr>
            <a:picLocks noChangeAspect="1"/>
          </p:cNvPicPr>
          <p:nvPr/>
        </p:nvPicPr>
        <p:blipFill>
          <a:blip r:embed="rId6"/>
          <a:stretch>
            <a:fillRect/>
          </a:stretch>
        </p:blipFill>
        <p:spPr>
          <a:xfrm>
            <a:off x="8970645" y="2300288"/>
            <a:ext cx="3311247" cy="888682"/>
          </a:xfrm>
          <a:prstGeom prst="rect">
            <a:avLst/>
          </a:prstGeom>
        </p:spPr>
      </p:pic>
      <p:sp>
        <p:nvSpPr>
          <p:cNvPr id="12" name="Text 6"/>
          <p:cNvSpPr/>
          <p:nvPr/>
        </p:nvSpPr>
        <p:spPr>
          <a:xfrm>
            <a:off x="9192816" y="3522226"/>
            <a:ext cx="2777490" cy="347186"/>
          </a:xfrm>
          <a:prstGeom prst="rect">
            <a:avLst/>
          </a:prstGeom>
          <a:noFill/>
          <a:ln/>
        </p:spPr>
        <p:txBody>
          <a:bodyPr wrap="none" rtlCol="0" anchor="t"/>
          <a:lstStyle/>
          <a:p>
            <a:pPr marL="0" indent="0" algn="l">
              <a:lnSpc>
                <a:spcPts val="2734"/>
              </a:lnSpc>
              <a:buNone/>
            </a:pPr>
            <a:r>
              <a:rPr lang="en-US" sz="2187" dirty="0">
                <a:solidFill>
                  <a:srgbClr val="1F1E1E"/>
                </a:solidFill>
                <a:latin typeface="Red Hat Text" pitchFamily="34" charset="0"/>
                <a:ea typeface="Red Hat Text" pitchFamily="34" charset="-122"/>
                <a:cs typeface="Red Hat Text" pitchFamily="34" charset="-120"/>
              </a:rPr>
              <a:t>Starvation Freedom</a:t>
            </a:r>
            <a:endParaRPr lang="en-US" sz="2187" dirty="0"/>
          </a:p>
        </p:txBody>
      </p:sp>
      <p:sp>
        <p:nvSpPr>
          <p:cNvPr id="13" name="Text 7"/>
          <p:cNvSpPr/>
          <p:nvPr/>
        </p:nvSpPr>
        <p:spPr>
          <a:xfrm>
            <a:off x="9192816" y="4002643"/>
            <a:ext cx="2866906" cy="2843213"/>
          </a:xfrm>
          <a:prstGeom prst="rect">
            <a:avLst/>
          </a:prstGeom>
          <a:noFill/>
          <a:ln/>
        </p:spPr>
        <p:txBody>
          <a:bodyPr wrap="square" rtlCol="0" anchor="t"/>
          <a:lstStyle/>
          <a:p>
            <a:pPr marL="0" indent="0" algn="l">
              <a:lnSpc>
                <a:spcPts val="2799"/>
              </a:lnSpc>
              <a:buNone/>
            </a:pPr>
            <a:r>
              <a:rPr lang="en-US" sz="1750" dirty="0">
                <a:solidFill>
                  <a:srgbClr val="3B3535"/>
                </a:solidFill>
                <a:latin typeface="Roboto" pitchFamily="34" charset="0"/>
                <a:ea typeface="Roboto" pitchFamily="34" charset="-122"/>
                <a:cs typeface="Roboto" pitchFamily="34" charset="-120"/>
              </a:rPr>
              <a:t>The algorithm guarantees starvation freedom, as requests are served in the order determined by the serialization policy, ensuring that no process is indefinitely denied access to the critical section.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2348389" y="965835"/>
            <a:ext cx="5554980" cy="694373"/>
          </a:xfrm>
          <a:prstGeom prst="rect">
            <a:avLst/>
          </a:prstGeom>
          <a:noFill/>
          <a:ln/>
        </p:spPr>
        <p:txBody>
          <a:bodyPr wrap="none" rtlCol="0" anchor="t"/>
          <a:lstStyle/>
          <a:p>
            <a:pPr marL="0" indent="0">
              <a:lnSpc>
                <a:spcPts val="5468"/>
              </a:lnSpc>
              <a:buNone/>
            </a:pPr>
            <a:r>
              <a:rPr lang="en-US" sz="4374" dirty="0">
                <a:solidFill>
                  <a:srgbClr val="1F1E1E"/>
                </a:solidFill>
                <a:latin typeface="Red Hat Text" pitchFamily="34" charset="0"/>
                <a:ea typeface="Red Hat Text" pitchFamily="34" charset="-122"/>
                <a:cs typeface="Red Hat Text" pitchFamily="34" charset="-120"/>
              </a:rPr>
              <a:t>Open Problems</a:t>
            </a:r>
            <a:endParaRPr lang="en-US" sz="4374" dirty="0"/>
          </a:p>
        </p:txBody>
      </p:sp>
      <p:pic>
        <p:nvPicPr>
          <p:cNvPr id="5" name="Image 1" descr="preencoded.png"/>
          <p:cNvPicPr>
            <a:picLocks noChangeAspect="1"/>
          </p:cNvPicPr>
          <p:nvPr/>
        </p:nvPicPr>
        <p:blipFill>
          <a:blip r:embed="rId4"/>
          <a:stretch>
            <a:fillRect/>
          </a:stretch>
        </p:blipFill>
        <p:spPr>
          <a:xfrm>
            <a:off x="2348389" y="2104549"/>
            <a:ext cx="555427" cy="555427"/>
          </a:xfrm>
          <a:prstGeom prst="rect">
            <a:avLst/>
          </a:prstGeom>
        </p:spPr>
      </p:pic>
      <p:sp>
        <p:nvSpPr>
          <p:cNvPr id="6" name="Text 2"/>
          <p:cNvSpPr/>
          <p:nvPr/>
        </p:nvSpPr>
        <p:spPr>
          <a:xfrm>
            <a:off x="2348389" y="2882146"/>
            <a:ext cx="3088958" cy="694373"/>
          </a:xfrm>
          <a:prstGeom prst="rect">
            <a:avLst/>
          </a:prstGeom>
          <a:noFill/>
          <a:ln/>
        </p:spPr>
        <p:txBody>
          <a:bodyPr wrap="square" rtlCol="0" anchor="t"/>
          <a:lstStyle/>
          <a:p>
            <a:pPr marL="0" indent="0" algn="l">
              <a:lnSpc>
                <a:spcPts val="2734"/>
              </a:lnSpc>
              <a:buNone/>
            </a:pPr>
            <a:r>
              <a:rPr lang="en-US" sz="2187" dirty="0">
                <a:solidFill>
                  <a:srgbClr val="1F1E1E"/>
                </a:solidFill>
                <a:latin typeface="Red Hat Text" pitchFamily="34" charset="0"/>
                <a:ea typeface="Red Hat Text" pitchFamily="34" charset="-122"/>
                <a:cs typeface="Red Hat Text" pitchFamily="34" charset="-120"/>
              </a:rPr>
              <a:t>Optimal Serialization Policy</a:t>
            </a:r>
            <a:endParaRPr lang="en-US" sz="2187" dirty="0"/>
          </a:p>
        </p:txBody>
      </p:sp>
      <p:sp>
        <p:nvSpPr>
          <p:cNvPr id="7" name="Text 3"/>
          <p:cNvSpPr/>
          <p:nvPr/>
        </p:nvSpPr>
        <p:spPr>
          <a:xfrm>
            <a:off x="2348389" y="3709749"/>
            <a:ext cx="3088958" cy="3198614"/>
          </a:xfrm>
          <a:prstGeom prst="rect">
            <a:avLst/>
          </a:prstGeom>
          <a:noFill/>
          <a:ln/>
        </p:spPr>
        <p:txBody>
          <a:bodyPr wrap="square" rtlCol="0" anchor="t"/>
          <a:lstStyle/>
          <a:p>
            <a:pPr marL="0" indent="0" algn="l">
              <a:lnSpc>
                <a:spcPts val="2799"/>
              </a:lnSpc>
              <a:buNone/>
            </a:pPr>
            <a:r>
              <a:rPr lang="en-US" sz="1750" dirty="0">
                <a:solidFill>
                  <a:srgbClr val="3B3535"/>
                </a:solidFill>
                <a:latin typeface="Roboto" pitchFamily="34" charset="0"/>
                <a:ea typeface="Roboto" pitchFamily="34" charset="-122"/>
                <a:cs typeface="Roboto" pitchFamily="34" charset="-120"/>
              </a:rPr>
              <a:t>The current serialization policy based on hop count is a simple heuristic. Investigating more sophisticated policies that consider other factors, such as device energy levels or application-specific priorities, could further improve the algorithm's performance.</a:t>
            </a:r>
            <a:endParaRPr lang="en-US" sz="1750" dirty="0"/>
          </a:p>
        </p:txBody>
      </p:sp>
      <p:pic>
        <p:nvPicPr>
          <p:cNvPr id="8" name="Image 2" descr="preencoded.png"/>
          <p:cNvPicPr>
            <a:picLocks noChangeAspect="1"/>
          </p:cNvPicPr>
          <p:nvPr/>
        </p:nvPicPr>
        <p:blipFill>
          <a:blip r:embed="rId5"/>
          <a:stretch>
            <a:fillRect/>
          </a:stretch>
        </p:blipFill>
        <p:spPr>
          <a:xfrm>
            <a:off x="5770602" y="2104549"/>
            <a:ext cx="555427" cy="555427"/>
          </a:xfrm>
          <a:prstGeom prst="rect">
            <a:avLst/>
          </a:prstGeom>
        </p:spPr>
      </p:pic>
      <p:sp>
        <p:nvSpPr>
          <p:cNvPr id="9" name="Text 4"/>
          <p:cNvSpPr/>
          <p:nvPr/>
        </p:nvSpPr>
        <p:spPr>
          <a:xfrm>
            <a:off x="5770602" y="2882146"/>
            <a:ext cx="3088958" cy="694373"/>
          </a:xfrm>
          <a:prstGeom prst="rect">
            <a:avLst/>
          </a:prstGeom>
          <a:noFill/>
          <a:ln/>
        </p:spPr>
        <p:txBody>
          <a:bodyPr wrap="square" rtlCol="0" anchor="t"/>
          <a:lstStyle/>
          <a:p>
            <a:pPr marL="0" indent="0" algn="l">
              <a:lnSpc>
                <a:spcPts val="2734"/>
              </a:lnSpc>
              <a:buNone/>
            </a:pPr>
            <a:r>
              <a:rPr lang="en-US" sz="2187" dirty="0">
                <a:solidFill>
                  <a:srgbClr val="1F1E1E"/>
                </a:solidFill>
                <a:latin typeface="Red Hat Text" pitchFamily="34" charset="0"/>
                <a:ea typeface="Red Hat Text" pitchFamily="34" charset="-122"/>
                <a:cs typeface="Red Hat Text" pitchFamily="34" charset="-120"/>
              </a:rPr>
              <a:t>Handling Network Partitions</a:t>
            </a:r>
            <a:endParaRPr lang="en-US" sz="2187" dirty="0"/>
          </a:p>
        </p:txBody>
      </p:sp>
      <p:sp>
        <p:nvSpPr>
          <p:cNvPr id="10" name="Text 5"/>
          <p:cNvSpPr/>
          <p:nvPr/>
        </p:nvSpPr>
        <p:spPr>
          <a:xfrm>
            <a:off x="5770602" y="3709749"/>
            <a:ext cx="3088958" cy="3554016"/>
          </a:xfrm>
          <a:prstGeom prst="rect">
            <a:avLst/>
          </a:prstGeom>
          <a:noFill/>
          <a:ln/>
        </p:spPr>
        <p:txBody>
          <a:bodyPr wrap="square" rtlCol="0" anchor="t"/>
          <a:lstStyle/>
          <a:p>
            <a:pPr marL="0" indent="0" algn="l">
              <a:lnSpc>
                <a:spcPts val="2799"/>
              </a:lnSpc>
              <a:buNone/>
            </a:pPr>
            <a:r>
              <a:rPr lang="en-US" sz="1750" dirty="0">
                <a:solidFill>
                  <a:srgbClr val="3B3535"/>
                </a:solidFill>
                <a:latin typeface="Roboto" pitchFamily="34" charset="0"/>
                <a:ea typeface="Roboto" pitchFamily="34" charset="-122"/>
                <a:cs typeface="Roboto" pitchFamily="34" charset="-120"/>
              </a:rPr>
              <a:t>The algorithm assumes the network is not subject to permanent partitions. Extending the approach to handle such scenarios, potentially by incorporating mechanisms for dynamic token replication or partition detection, could broaden its applicability.</a:t>
            </a:r>
            <a:endParaRPr lang="en-US" sz="1750" dirty="0"/>
          </a:p>
        </p:txBody>
      </p:sp>
      <p:pic>
        <p:nvPicPr>
          <p:cNvPr id="11" name="Image 3" descr="preencoded.png"/>
          <p:cNvPicPr>
            <a:picLocks noChangeAspect="1"/>
          </p:cNvPicPr>
          <p:nvPr/>
        </p:nvPicPr>
        <p:blipFill>
          <a:blip r:embed="rId6"/>
          <a:stretch>
            <a:fillRect/>
          </a:stretch>
        </p:blipFill>
        <p:spPr>
          <a:xfrm>
            <a:off x="9192816" y="2104549"/>
            <a:ext cx="555427" cy="555427"/>
          </a:xfrm>
          <a:prstGeom prst="rect">
            <a:avLst/>
          </a:prstGeom>
        </p:spPr>
      </p:pic>
      <p:sp>
        <p:nvSpPr>
          <p:cNvPr id="12" name="Text 6"/>
          <p:cNvSpPr/>
          <p:nvPr/>
        </p:nvSpPr>
        <p:spPr>
          <a:xfrm>
            <a:off x="9192816" y="2882146"/>
            <a:ext cx="2950726" cy="347186"/>
          </a:xfrm>
          <a:prstGeom prst="rect">
            <a:avLst/>
          </a:prstGeom>
          <a:noFill/>
          <a:ln/>
        </p:spPr>
        <p:txBody>
          <a:bodyPr wrap="none" rtlCol="0" anchor="t"/>
          <a:lstStyle/>
          <a:p>
            <a:pPr marL="0" indent="0" algn="l">
              <a:lnSpc>
                <a:spcPts val="2734"/>
              </a:lnSpc>
              <a:buNone/>
            </a:pPr>
            <a:r>
              <a:rPr lang="en-US" sz="2187" dirty="0">
                <a:solidFill>
                  <a:srgbClr val="1F1E1E"/>
                </a:solidFill>
                <a:latin typeface="Red Hat Text" pitchFamily="34" charset="0"/>
                <a:ea typeface="Red Hat Text" pitchFamily="34" charset="-122"/>
                <a:cs typeface="Red Hat Text" pitchFamily="34" charset="-120"/>
              </a:rPr>
              <a:t>Security Considerations</a:t>
            </a:r>
            <a:endParaRPr lang="en-US" sz="2187" dirty="0"/>
          </a:p>
        </p:txBody>
      </p:sp>
      <p:sp>
        <p:nvSpPr>
          <p:cNvPr id="13" name="Text 7"/>
          <p:cNvSpPr/>
          <p:nvPr/>
        </p:nvSpPr>
        <p:spPr>
          <a:xfrm>
            <a:off x="9192816" y="3362563"/>
            <a:ext cx="3089077" cy="2843213"/>
          </a:xfrm>
          <a:prstGeom prst="rect">
            <a:avLst/>
          </a:prstGeom>
          <a:noFill/>
          <a:ln/>
        </p:spPr>
        <p:txBody>
          <a:bodyPr wrap="square" rtlCol="0" anchor="t"/>
          <a:lstStyle/>
          <a:p>
            <a:pPr marL="0" indent="0" algn="l">
              <a:lnSpc>
                <a:spcPts val="2799"/>
              </a:lnSpc>
              <a:buNone/>
            </a:pPr>
            <a:r>
              <a:rPr lang="en-US" sz="1750" dirty="0">
                <a:solidFill>
                  <a:srgbClr val="3B3535"/>
                </a:solidFill>
                <a:latin typeface="Roboto" pitchFamily="34" charset="0"/>
                <a:ea typeface="Roboto" pitchFamily="34" charset="-122"/>
                <a:cs typeface="Roboto" pitchFamily="34" charset="-120"/>
              </a:rPr>
              <a:t>The current algorithm does not address security concerns, such as protecting against malicious nodes or ensuring the integrity of the token. Incorporating security features would be an important direction for future work.</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1162</Words>
  <Application>Microsoft Office PowerPoint</Application>
  <PresentationFormat>Custom</PresentationFormat>
  <Paragraphs>84</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Red Hat Text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abhishikth b</cp:lastModifiedBy>
  <cp:revision>2</cp:revision>
  <dcterms:created xsi:type="dcterms:W3CDTF">2024-05-09T10:26:34Z</dcterms:created>
  <dcterms:modified xsi:type="dcterms:W3CDTF">2024-05-09T10:45:07Z</dcterms:modified>
</cp:coreProperties>
</file>